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7" r:id="rId3"/>
    <p:sldId id="263" r:id="rId4"/>
    <p:sldId id="256" r:id="rId5"/>
    <p:sldId id="274" r:id="rId6"/>
    <p:sldId id="258" r:id="rId7"/>
    <p:sldId id="276" r:id="rId8"/>
    <p:sldId id="268" r:id="rId9"/>
    <p:sldId id="275" r:id="rId10"/>
    <p:sldId id="271" r:id="rId11"/>
    <p:sldId id="264" r:id="rId12"/>
    <p:sldId id="267" r:id="rId13"/>
    <p:sldId id="266" r:id="rId14"/>
    <p:sldId id="269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 autoAdjust="0"/>
    <p:restoredTop sz="90929"/>
  </p:normalViewPr>
  <p:slideViewPr>
    <p:cSldViewPr showGuides="1">
      <p:cViewPr varScale="1">
        <p:scale>
          <a:sx n="100" d="100"/>
          <a:sy n="100" d="100"/>
        </p:scale>
        <p:origin x="21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2066FD-E560-4B41-8BD2-3257DA553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B63C4D-D743-4179-B57B-9CCC6C25A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2E6688-AC6B-47D9-B1BE-29EE59856A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455F5-89B8-408A-A647-961ED3257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3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DFA3C1-A3C6-423D-8598-2033FE2068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FAB9E8-22D0-4224-BC67-B5B6A20555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395806-610F-43D3-B51B-36ADB94FB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BEBFA-666C-436A-A785-74F45E4CE3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78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D57FC3-C644-4744-BC35-CFAD2E049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F0A90A-F11D-4C39-8EEC-50572F8997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0EAC6D-A2F7-4D9C-9CEB-684731B26C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052E0-00E6-4D0B-8579-D4D9C2A59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30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DF3F70-A4A8-4360-9F3F-CADE6F5FA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0D50D1C-58EF-46A8-BB9F-4D6A8E7D7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62ED7EA-74EE-4381-8F0D-0F8E71A7A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473C7-7CB2-4FFF-A558-CE4E6B513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03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0331EB-6AB7-454E-BC0D-A3E5439E3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AA6F9-E09A-4DE5-A952-73A1A99FF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29E88B-DEA4-4F24-96F1-C830A7987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DAC75-C665-4143-8E5B-5AD1FC4C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43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982B74-2404-4696-A424-B5D0FB86B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CFE303-516F-48BE-A87F-BB4F609608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AB8609-0E44-4D4B-9079-CB048B1CF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B5794-E541-4AFD-94B9-A02F67A90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64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5922A2-B720-40F5-AC67-5660F2F8D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755983-4BAD-4504-91E9-F3BE5CF68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90367A-3FC2-4731-ABDC-16045EDFEA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2AC95-56B6-460F-9DA9-C619FBAF7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62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47065D-AEAC-47EE-8900-3524222CC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9AC396-43A9-422B-ABA0-5367CA448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55D479-724B-4806-8A24-E9EDD1F93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E57A0-51A7-4319-B043-6E4D2BB02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08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4A5212E-9051-4083-B5ED-0068B2DCA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941CF5-FE71-4265-BA9E-80B0309B6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A4D875-26ED-47C7-AF6E-AC578DBD1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2536-C5A8-45F2-BE45-1E14F02A09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45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8896787-C4DF-4CC3-8E7E-40A198EF2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96E664-A9B7-4759-9877-98750D447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B21709-4F0F-44DC-B897-C7610FAE91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65F85-D9E8-4AB4-B872-7C0619584D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72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6B3DA9-E174-44ED-8670-4F2EE47ACE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D2E2F-469B-42DA-A836-EC44E82CB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B1BEF8-861B-4D1F-86AF-DE2E52BFC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99014-4A0C-42CC-8E8F-92A60E50DC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86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FB225E-640E-4FC7-AC63-79EEC82C20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365907-99D0-4A0D-87FA-BF0036659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107FD-2AE4-49AB-A22D-230E4B8D0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8049E-7581-436F-82E3-9E0B53222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92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9CA44A-8043-448D-99C5-37502194E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36ABFF-2A30-4086-A871-FF914F011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B6C785-0568-4C20-AA2B-D9B52AB33C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13ED0F-BDDF-4A4A-8D01-5D0FC22412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C323891-970B-4AC2-958F-5F67AA4A0A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020FF7B-59AB-476F-91A7-C0386BB75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FA7507A-C2E6-427F-B544-CF9B0DA5B1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 sz="4400" b="1" dirty="0"/>
              <a:t>Skill Full Career Mangers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F4D06ED-0CB3-494C-A362-99651C18F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Additional Slides </a:t>
            </a:r>
          </a:p>
        </p:txBody>
      </p:sp>
      <p:sp>
        <p:nvSpPr>
          <p:cNvPr id="9219" name="Text Placeholder 2">
            <a:extLst>
              <a:ext uri="{FF2B5EF4-FFF2-40B4-BE49-F238E27FC236}">
                <a16:creationId xmlns:a16="http://schemas.microsoft.com/office/drawing/2014/main" id="{0FEC3B45-2034-4264-B068-8F367DA64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0BDF38C-4653-4E34-810E-C72383A70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to Your Story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EF4E80D-FA27-4AE5-93E7-4267FEBE2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old style occupational assessments </a:t>
            </a:r>
          </a:p>
          <a:p>
            <a:pPr eaLnBrk="1" hangingPunct="1"/>
            <a:r>
              <a:rPr lang="en-US" altLang="en-US"/>
              <a:t>The new way 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/>
              <a:t>- You define your story 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/>
              <a:t>- Look for all options that fit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/>
              <a:t>- Narrow options down to opportunity </a:t>
            </a:r>
          </a:p>
          <a:p>
            <a:pPr marL="457200" lvl="1" indent="0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F97767B-FFA1-4927-98A4-2E4ABB841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The Career Planning Process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FFABB16-639A-4B3F-AE0D-9D979A47B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Tahoma" panose="020B0604030504040204" pitchFamily="34" charset="0"/>
                <a:cs typeface="Times New Roman" panose="02020603050405020304" pitchFamily="18" charset="0"/>
              </a:rPr>
              <a:t>	1 What is my Story</a:t>
            </a:r>
            <a:r>
              <a:rPr lang="en-US" altLang="en-US" sz="1400">
                <a:cs typeface="Times New Roman" panose="02020603050405020304" pitchFamily="18" charset="0"/>
              </a:rPr>
              <a:t> 			</a:t>
            </a:r>
            <a:r>
              <a:rPr lang="en-US" altLang="en-US" sz="1400" b="1">
                <a:latin typeface="Tahoma" panose="020B0604030504040204" pitchFamily="34" charset="0"/>
                <a:cs typeface="Times New Roman" panose="02020603050405020304" pitchFamily="18" charset="0"/>
              </a:rPr>
              <a:t>#2 Scope out the Opportunities</a:t>
            </a:r>
            <a:r>
              <a:rPr lang="en-US" altLang="en-US" sz="140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	</a:t>
            </a:r>
            <a:r>
              <a:rPr lang="en-US" altLang="en-US" sz="1400">
                <a:cs typeface="Times New Roman" panose="02020603050405020304" pitchFamily="18" charset="0"/>
              </a:rPr>
              <a:t> Temperament 				</a:t>
            </a: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</a:t>
            </a:r>
            <a:r>
              <a:rPr lang="en-US" altLang="en-US" sz="1400">
                <a:cs typeface="Times New Roman" panose="02020603050405020304" pitchFamily="18" charset="0"/>
              </a:rPr>
              <a:t> Finding Opportunity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	</a:t>
            </a:r>
            <a:r>
              <a:rPr lang="en-US" altLang="en-US" sz="1400">
                <a:cs typeface="Times New Roman" panose="02020603050405020304" pitchFamily="18" charset="0"/>
              </a:rPr>
              <a:t> Skills 				</a:t>
            </a: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</a:t>
            </a:r>
            <a:r>
              <a:rPr lang="en-US" altLang="en-US" sz="1400">
                <a:cs typeface="Times New Roman" panose="02020603050405020304" pitchFamily="18" charset="0"/>
              </a:rPr>
              <a:t> Understanding the Opportunities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	</a:t>
            </a:r>
            <a:r>
              <a:rPr lang="en-US" altLang="en-US" sz="1400">
                <a:cs typeface="Times New Roman" panose="02020603050405020304" pitchFamily="18" charset="0"/>
              </a:rPr>
              <a:t> Interests 				</a:t>
            </a: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</a:t>
            </a:r>
            <a:r>
              <a:rPr lang="en-US" altLang="en-US" sz="1400">
                <a:cs typeface="Times New Roman" panose="02020603050405020304" pitchFamily="18" charset="0"/>
              </a:rPr>
              <a:t> Information Gathering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	</a:t>
            </a:r>
            <a:r>
              <a:rPr lang="en-US" altLang="en-US" sz="1400">
                <a:cs typeface="Times New Roman" panose="02020603050405020304" pitchFamily="18" charset="0"/>
              </a:rPr>
              <a:t> Values 				</a:t>
            </a: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</a:t>
            </a:r>
            <a:r>
              <a:rPr lang="en-US" altLang="en-US" sz="1400">
                <a:cs typeface="Times New Roman" panose="02020603050405020304" pitchFamily="18" charset="0"/>
              </a:rPr>
              <a:t> Talking to Experts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	</a:t>
            </a:r>
            <a:r>
              <a:rPr lang="en-US" altLang="en-US" sz="1400">
                <a:cs typeface="Times New Roman" panose="02020603050405020304" pitchFamily="18" charset="0"/>
              </a:rPr>
              <a:t> Preferred Futures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00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00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00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br>
              <a:rPr lang="en-US" altLang="en-US" sz="1000"/>
            </a:br>
            <a:r>
              <a:rPr lang="en-US" altLang="en-US" sz="1400" b="1">
                <a:latin typeface="Tahoma" panose="020B0604030504040204" pitchFamily="34" charset="0"/>
                <a:cs typeface="Times New Roman" panose="02020603050405020304" pitchFamily="18" charset="0"/>
              </a:rPr>
              <a:t>#4 Organize the Campaign</a:t>
            </a:r>
            <a:r>
              <a:rPr lang="en-US" altLang="en-US" sz="1400">
                <a:cs typeface="Times New Roman" panose="02020603050405020304" pitchFamily="18" charset="0"/>
              </a:rPr>
              <a:t> 		</a:t>
            </a:r>
            <a:r>
              <a:rPr lang="en-US" altLang="en-US" sz="1400" b="1">
                <a:latin typeface="Tahoma" panose="020B0604030504040204" pitchFamily="34" charset="0"/>
                <a:cs typeface="Times New Roman" panose="02020603050405020304" pitchFamily="18" charset="0"/>
              </a:rPr>
              <a:t>#3 Charting a Course</a:t>
            </a:r>
            <a:r>
              <a:rPr lang="en-US" altLang="en-US" sz="140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	</a:t>
            </a:r>
            <a:r>
              <a:rPr lang="en-US" altLang="en-US" sz="1400">
                <a:cs typeface="Times New Roman" panose="02020603050405020304" pitchFamily="18" charset="0"/>
              </a:rPr>
              <a:t> Evaluating Results 			</a:t>
            </a: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</a:t>
            </a:r>
            <a:r>
              <a:rPr lang="en-US" altLang="en-US" sz="1400">
                <a:cs typeface="Times New Roman" panose="02020603050405020304" pitchFamily="18" charset="0"/>
              </a:rPr>
              <a:t> Decision Making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	</a:t>
            </a:r>
            <a:r>
              <a:rPr lang="en-US" altLang="en-US" sz="1400">
                <a:cs typeface="Times New Roman" panose="02020603050405020304" pitchFamily="18" charset="0"/>
              </a:rPr>
              <a:t> Re-strategizing				</a:t>
            </a: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</a:t>
            </a:r>
            <a:r>
              <a:rPr lang="en-US" altLang="en-US" sz="1400">
                <a:cs typeface="Times New Roman" panose="02020603050405020304" pitchFamily="18" charset="0"/>
              </a:rPr>
              <a:t> Set Up For Success 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	</a:t>
            </a:r>
            <a:r>
              <a:rPr lang="en-US" altLang="en-US" sz="1400">
                <a:cs typeface="Times New Roman" panose="02020603050405020304" pitchFamily="18" charset="0"/>
              </a:rPr>
              <a:t> Dealing with Set Backs 			</a:t>
            </a: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</a:t>
            </a:r>
            <a:r>
              <a:rPr lang="en-US" altLang="en-US" sz="1400">
                <a:cs typeface="Times New Roman" panose="02020603050405020304" pitchFamily="18" charset="0"/>
              </a:rPr>
              <a:t> Building Skills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	</a:t>
            </a:r>
            <a:r>
              <a:rPr lang="en-US" altLang="en-US" sz="1400">
                <a:cs typeface="Times New Roman" panose="02020603050405020304" pitchFamily="18" charset="0"/>
              </a:rPr>
              <a:t> Play Action Decisions 			</a:t>
            </a: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</a:t>
            </a:r>
            <a:r>
              <a:rPr lang="en-US" altLang="en-US" sz="1400">
                <a:cs typeface="Times New Roman" panose="02020603050405020304" pitchFamily="18" charset="0"/>
              </a:rPr>
              <a:t> Dealing with Obscurity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000"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en-US" sz="1400">
                <a:cs typeface="Times New Roman" panose="02020603050405020304" pitchFamily="18" charset="0"/>
                <a:sym typeface="Wingdings" panose="05000000000000000000" pitchFamily="2" charset="2"/>
              </a:rPr>
              <a:t></a:t>
            </a:r>
            <a:r>
              <a:rPr lang="en-US" altLang="en-US" sz="1400">
                <a:cs typeface="Times New Roman" panose="02020603050405020304" pitchFamily="18" charset="0"/>
              </a:rPr>
              <a:t> Job Search / Training Search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00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000">
                <a:cs typeface="Times New Roman" panose="02020603050405020304" pitchFamily="18" charset="0"/>
              </a:rPr>
              <a:t>			</a:t>
            </a:r>
            <a:r>
              <a:rPr lang="en-US" altLang="en-US" sz="10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00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br>
              <a:rPr lang="en-US" altLang="en-US" sz="1000"/>
            </a:br>
            <a:r>
              <a:rPr lang="en-US" altLang="en-US" sz="10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68" name="AutoShape 5">
            <a:extLst>
              <a:ext uri="{FF2B5EF4-FFF2-40B4-BE49-F238E27FC236}">
                <a16:creationId xmlns:a16="http://schemas.microsoft.com/office/drawing/2014/main" id="{E973D316-AB02-4339-AB10-AC356E47679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000500" y="8001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11269" name="AutoShape 6">
            <a:extLst>
              <a:ext uri="{FF2B5EF4-FFF2-40B4-BE49-F238E27FC236}">
                <a16:creationId xmlns:a16="http://schemas.microsoft.com/office/drawing/2014/main" id="{4B3C9F01-A3DE-439B-85AF-DE7C55D02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8194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11270" name="AutoShape 7">
            <a:extLst>
              <a:ext uri="{FF2B5EF4-FFF2-40B4-BE49-F238E27FC236}">
                <a16:creationId xmlns:a16="http://schemas.microsoft.com/office/drawing/2014/main" id="{666D8311-D90F-4AD5-B157-73154106DE2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24300" y="47625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11271" name="AutoShape 8">
            <a:extLst>
              <a:ext uri="{FF2B5EF4-FFF2-40B4-BE49-F238E27FC236}">
                <a16:creationId xmlns:a16="http://schemas.microsoft.com/office/drawing/2014/main" id="{64F27CE5-3B8E-4332-AC28-220DC467061E}"/>
              </a:ext>
            </a:extLst>
          </p:cNvPr>
          <p:cNvSpPr>
            <a:spLocks noChangeArrowheads="1"/>
          </p:cNvSpPr>
          <p:nvPr/>
        </p:nvSpPr>
        <p:spPr bwMode="auto">
          <a:xfrm rot="10734393">
            <a:off x="533400" y="29718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11272" name="Text Box 9">
            <a:extLst>
              <a:ext uri="{FF2B5EF4-FFF2-40B4-BE49-F238E27FC236}">
                <a16:creationId xmlns:a16="http://schemas.microsoft.com/office/drawing/2014/main" id="{4A356731-50D5-46CE-8527-54F4650C6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137275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73" name="Text Box 10">
            <a:extLst>
              <a:ext uri="{FF2B5EF4-FFF2-40B4-BE49-F238E27FC236}">
                <a16:creationId xmlns:a16="http://schemas.microsoft.com/office/drawing/2014/main" id="{B06E2611-271B-4D57-B8D2-2EF9D8C9B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400"/>
            <a:ext cx="7620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Formation  +   Implementation  +   Reflection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Intuition + Logic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2A9F51E-83F8-4DA2-BC7F-91098E6DE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Who has ever purchased a house, car, boat or other big purchase</a:t>
            </a:r>
          </a:p>
        </p:txBody>
      </p:sp>
      <p:pic>
        <p:nvPicPr>
          <p:cNvPr id="12291" name="Picture 6" descr="j0185604">
            <a:extLst>
              <a:ext uri="{FF2B5EF4-FFF2-40B4-BE49-F238E27FC236}">
                <a16:creationId xmlns:a16="http://schemas.microsoft.com/office/drawing/2014/main" id="{3EFBE020-C6C3-4DA2-99A5-953D0F704BB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6575" y="2590800"/>
            <a:ext cx="365125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Picture 4" descr="j0292152">
            <a:extLst>
              <a:ext uri="{FF2B5EF4-FFF2-40B4-BE49-F238E27FC236}">
                <a16:creationId xmlns:a16="http://schemas.microsoft.com/office/drawing/2014/main" id="{6A64F9E2-0E27-4C1C-ACDF-F3407EA0297B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057400"/>
            <a:ext cx="3017838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72D70D7-9060-425C-9D60-FD88DAADF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 Book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7C67A3A-E740-4084-B648-92A99219A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Did we do anything that will be relevant to me as I manage my career in the future? 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What was relevant? Why? 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What was not relevant? Why? </a:t>
            </a:r>
          </a:p>
          <a:p>
            <a:pPr eaLnBrk="1" hangingPunct="1">
              <a:buFontTx/>
              <a:buNone/>
            </a:pPr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>
            <a:extLst>
              <a:ext uri="{FF2B5EF4-FFF2-40B4-BE49-F238E27FC236}">
                <a16:creationId xmlns:a16="http://schemas.microsoft.com/office/drawing/2014/main" id="{9B226215-A275-41AE-A8DC-2DBEDF5CC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The Ending</a:t>
            </a:r>
          </a:p>
        </p:txBody>
      </p:sp>
      <p:sp>
        <p:nvSpPr>
          <p:cNvPr id="14339" name="Content Placeholder 3">
            <a:extLst>
              <a:ext uri="{FF2B5EF4-FFF2-40B4-BE49-F238E27FC236}">
                <a16:creationId xmlns:a16="http://schemas.microsoft.com/office/drawing/2014/main" id="{47DA61CD-4073-452F-9065-AE74E097BE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 Commonly people feel: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 feeling of loss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Anger at the forces / people who caused the change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 loss of self – I’ve lost part of who I am</a:t>
            </a:r>
          </a:p>
          <a:p>
            <a:pPr eaLnBrk="1" hangingPunct="1"/>
            <a:endParaRPr lang="en-CA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0BBFF-D700-4181-8F03-8D8344E16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Thoughts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72732-7BE8-49C7-958A-00D31D0F5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/>
              <a:t>If a High School student asked you for advice about managing their career about:</a:t>
            </a:r>
          </a:p>
          <a:p>
            <a:pPr lvl="1"/>
            <a:r>
              <a:rPr lang="en-US" dirty="0"/>
              <a:t>Making a good choice</a:t>
            </a:r>
          </a:p>
          <a:p>
            <a:pPr lvl="1"/>
            <a:r>
              <a:rPr lang="en-US" dirty="0"/>
              <a:t>Being prepared </a:t>
            </a:r>
          </a:p>
          <a:p>
            <a:pPr lvl="1"/>
            <a:r>
              <a:rPr lang="en-US" dirty="0"/>
              <a:t>Post Secondary or Trades or Train On-the-job</a:t>
            </a:r>
          </a:p>
          <a:p>
            <a:pPr lvl="1"/>
            <a:r>
              <a:rPr lang="en-US" dirty="0"/>
              <a:t>How to make decisions </a:t>
            </a:r>
          </a:p>
          <a:p>
            <a:pPr lvl="1"/>
            <a:r>
              <a:rPr lang="en-US" dirty="0"/>
              <a:t>Or anything else  </a:t>
            </a:r>
          </a:p>
          <a:p>
            <a:pPr marL="457200" lvl="1" indent="0">
              <a:buNone/>
            </a:pPr>
            <a:r>
              <a:rPr lang="en-US" b="1" i="1" dirty="0"/>
              <a:t>What advice would you offer them? </a:t>
            </a:r>
          </a:p>
        </p:txBody>
      </p:sp>
    </p:spTree>
    <p:extLst>
      <p:ext uri="{BB962C8B-B14F-4D97-AF65-F5344CB8AC3E}">
        <p14:creationId xmlns:p14="http://schemas.microsoft.com/office/powerpoint/2010/main" val="62155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6C7D1C-2B73-4BCC-8318-3ECB5A3FE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The Five Questions of Career Planning/Management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9A14FF8-85A0-4276-9AC8-31DD845C8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342900" eaLnBrk="1" hangingPunct="1">
              <a:buFontTx/>
              <a:buNone/>
            </a:pPr>
            <a:r>
              <a:rPr lang="en-US" altLang="en-US"/>
              <a:t>	1 Where Am I Now?  </a:t>
            </a:r>
          </a:p>
          <a:p>
            <a:pPr marL="0" indent="0" defTabSz="342900" eaLnBrk="1" hangingPunct="1">
              <a:buFontTx/>
              <a:buNone/>
            </a:pPr>
            <a:r>
              <a:rPr lang="en-US" altLang="en-US"/>
              <a:t>	2 What are my Options and Opportunities?  </a:t>
            </a:r>
          </a:p>
          <a:p>
            <a:pPr marL="0" indent="0" defTabSz="342900" eaLnBrk="1" hangingPunct="1">
              <a:buFontTx/>
              <a:buNone/>
            </a:pPr>
            <a:r>
              <a:rPr lang="en-US" altLang="en-US"/>
              <a:t>  	3 What Choices should I make? </a:t>
            </a:r>
          </a:p>
          <a:p>
            <a:pPr marL="0" indent="0" defTabSz="342900" eaLnBrk="1" hangingPunct="1">
              <a:buFontTx/>
              <a:buNone/>
            </a:pPr>
            <a:r>
              <a:rPr lang="en-US" altLang="en-US"/>
              <a:t>	4 What do I need to do?</a:t>
            </a:r>
          </a:p>
          <a:p>
            <a:pPr marL="0" indent="0" defTabSz="342900" eaLnBrk="1" hangingPunct="1">
              <a:buFontTx/>
              <a:buNone/>
            </a:pPr>
            <a:r>
              <a:rPr lang="en-US" altLang="en-US"/>
              <a:t>	5 How do I manage to do it?</a:t>
            </a:r>
          </a:p>
          <a:p>
            <a:pPr marL="0" indent="0" defTabSz="342900" eaLnBrk="1" hangingPunct="1">
              <a:buFontTx/>
              <a:buNone/>
            </a:pPr>
            <a:endParaRPr lang="en-US" altLang="en-US"/>
          </a:p>
        </p:txBody>
      </p:sp>
      <p:pic>
        <p:nvPicPr>
          <p:cNvPr id="3076" name="Picture 2">
            <a:extLst>
              <a:ext uri="{FF2B5EF4-FFF2-40B4-BE49-F238E27FC236}">
                <a16:creationId xmlns:a16="http://schemas.microsoft.com/office/drawing/2014/main" id="{8063260A-5314-4CF8-A171-83ACD9005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83967">
            <a:off x="6553200" y="5181600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87C58607-F8DA-4E6D-98FE-227AF62A2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4448175"/>
            <a:ext cx="6492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3C0C574C-AF5B-4948-9E1D-FFCB02FE1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98888"/>
            <a:ext cx="6508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8ECA3FEB-9141-45A9-9CF5-68F7883B5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144838"/>
            <a:ext cx="6508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D8F2E31B-ABC6-424F-9670-69C7F8C9A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2559050"/>
            <a:ext cx="6492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>
            <a:extLst>
              <a:ext uri="{FF2B5EF4-FFF2-40B4-BE49-F238E27FC236}">
                <a16:creationId xmlns:a16="http://schemas.microsoft.com/office/drawing/2014/main" id="{C16D798D-C22D-4B27-873C-403AF151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98C91D14-4230-4E6B-A2CA-38293FE67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83967">
            <a:off x="7703344" y="3631406"/>
            <a:ext cx="6492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:a16="http://schemas.microsoft.com/office/drawing/2014/main" id="{F99E5CF1-DF11-41FC-8102-0CA7756DD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83967">
            <a:off x="7015163" y="4448175"/>
            <a:ext cx="6508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853053-9734-40FF-A28E-726C02F6E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Stage 1 - An Ending  </a:t>
            </a:r>
          </a:p>
        </p:txBody>
      </p:sp>
      <p:sp>
        <p:nvSpPr>
          <p:cNvPr id="4099" name="AutoShape 4">
            <a:extLst>
              <a:ext uri="{FF2B5EF4-FFF2-40B4-BE49-F238E27FC236}">
                <a16:creationId xmlns:a16="http://schemas.microsoft.com/office/drawing/2014/main" id="{AA6ECB9A-FCBF-4851-9281-B93FA999F129}"/>
              </a:ext>
            </a:extLst>
          </p:cNvPr>
          <p:cNvSpPr>
            <a:spLocks noChangeArrowheads="1"/>
          </p:cNvSpPr>
          <p:nvPr/>
        </p:nvSpPr>
        <p:spPr bwMode="auto">
          <a:xfrm rot="-7079797">
            <a:off x="1066800" y="2743200"/>
            <a:ext cx="152400" cy="762000"/>
          </a:xfrm>
          <a:prstGeom prst="can">
            <a:avLst>
              <a:gd name="adj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4100" name="Line 5">
            <a:extLst>
              <a:ext uri="{FF2B5EF4-FFF2-40B4-BE49-F238E27FC236}">
                <a16:creationId xmlns:a16="http://schemas.microsoft.com/office/drawing/2014/main" id="{9EFA34AE-70B9-454C-907F-5DA0A29A9A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14400" y="2286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6">
            <a:extLst>
              <a:ext uri="{FF2B5EF4-FFF2-40B4-BE49-F238E27FC236}">
                <a16:creationId xmlns:a16="http://schemas.microsoft.com/office/drawing/2014/main" id="{2689DF27-9226-4E4E-9B91-B7B2532BAD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" y="2819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AutoShape 7">
            <a:extLst>
              <a:ext uri="{FF2B5EF4-FFF2-40B4-BE49-F238E27FC236}">
                <a16:creationId xmlns:a16="http://schemas.microsoft.com/office/drawing/2014/main" id="{E4F6A69B-5601-4D6A-8BBA-9E3807782679}"/>
              </a:ext>
            </a:extLst>
          </p:cNvPr>
          <p:cNvSpPr>
            <a:spLocks noChangeArrowheads="1"/>
          </p:cNvSpPr>
          <p:nvPr/>
        </p:nvSpPr>
        <p:spPr bwMode="auto">
          <a:xfrm rot="-2202386">
            <a:off x="1071563" y="3351213"/>
            <a:ext cx="265112" cy="6778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4103" name="AutoShape 14">
            <a:extLst>
              <a:ext uri="{FF2B5EF4-FFF2-40B4-BE49-F238E27FC236}">
                <a16:creationId xmlns:a16="http://schemas.microsoft.com/office/drawing/2014/main" id="{D5863868-835E-4B4A-9E8D-B71D9F56DAED}"/>
              </a:ext>
            </a:extLst>
          </p:cNvPr>
          <p:cNvSpPr>
            <a:spLocks noChangeArrowheads="1"/>
          </p:cNvSpPr>
          <p:nvPr/>
        </p:nvSpPr>
        <p:spPr bwMode="auto">
          <a:xfrm rot="4348839">
            <a:off x="2938462" y="3843338"/>
            <a:ext cx="142875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4104" name="AutoShape 9">
            <a:extLst>
              <a:ext uri="{FF2B5EF4-FFF2-40B4-BE49-F238E27FC236}">
                <a16:creationId xmlns:a16="http://schemas.microsoft.com/office/drawing/2014/main" id="{36E68BB2-DEA2-4E15-89E2-141014A8A508}"/>
              </a:ext>
            </a:extLst>
          </p:cNvPr>
          <p:cNvSpPr>
            <a:spLocks noChangeArrowheads="1"/>
          </p:cNvSpPr>
          <p:nvPr/>
        </p:nvSpPr>
        <p:spPr bwMode="auto">
          <a:xfrm rot="-2202386">
            <a:off x="1404938" y="3119438"/>
            <a:ext cx="263525" cy="7524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4105" name="Oval 10">
            <a:extLst>
              <a:ext uri="{FF2B5EF4-FFF2-40B4-BE49-F238E27FC236}">
                <a16:creationId xmlns:a16="http://schemas.microsoft.com/office/drawing/2014/main" id="{249108FD-EB3D-4376-896A-B7D970ED3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57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4106" name="AutoShape 11">
            <a:extLst>
              <a:ext uri="{FF2B5EF4-FFF2-40B4-BE49-F238E27FC236}">
                <a16:creationId xmlns:a16="http://schemas.microsoft.com/office/drawing/2014/main" id="{753F83A9-608C-406D-96D4-14D46D509B47}"/>
              </a:ext>
            </a:extLst>
          </p:cNvPr>
          <p:cNvSpPr>
            <a:spLocks noChangeArrowheads="1"/>
          </p:cNvSpPr>
          <p:nvPr/>
        </p:nvSpPr>
        <p:spPr bwMode="auto">
          <a:xfrm rot="8873428">
            <a:off x="1527175" y="3935413"/>
            <a:ext cx="684213" cy="8461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4107" name="AutoShape 12">
            <a:extLst>
              <a:ext uri="{FF2B5EF4-FFF2-40B4-BE49-F238E27FC236}">
                <a16:creationId xmlns:a16="http://schemas.microsoft.com/office/drawing/2014/main" id="{CF9B3D3E-2941-4D1C-BAF9-B7863B619D95}"/>
              </a:ext>
            </a:extLst>
          </p:cNvPr>
          <p:cNvSpPr>
            <a:spLocks noChangeArrowheads="1"/>
          </p:cNvSpPr>
          <p:nvPr/>
        </p:nvSpPr>
        <p:spPr bwMode="auto">
          <a:xfrm rot="4891446">
            <a:off x="2284413" y="4021138"/>
            <a:ext cx="228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4108" name="AutoShape 13">
            <a:extLst>
              <a:ext uri="{FF2B5EF4-FFF2-40B4-BE49-F238E27FC236}">
                <a16:creationId xmlns:a16="http://schemas.microsoft.com/office/drawing/2014/main" id="{4BB9D666-56EE-4E33-BC28-AA9053731903}"/>
              </a:ext>
            </a:extLst>
          </p:cNvPr>
          <p:cNvSpPr>
            <a:spLocks noChangeArrowheads="1"/>
          </p:cNvSpPr>
          <p:nvPr/>
        </p:nvSpPr>
        <p:spPr bwMode="auto">
          <a:xfrm rot="4728777">
            <a:off x="2209800" y="4267200"/>
            <a:ext cx="228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4109" name="AutoShape 15">
            <a:extLst>
              <a:ext uri="{FF2B5EF4-FFF2-40B4-BE49-F238E27FC236}">
                <a16:creationId xmlns:a16="http://schemas.microsoft.com/office/drawing/2014/main" id="{6EE9F05C-3180-4123-928E-A246919B79F6}"/>
              </a:ext>
            </a:extLst>
          </p:cNvPr>
          <p:cNvSpPr>
            <a:spLocks noChangeArrowheads="1"/>
          </p:cNvSpPr>
          <p:nvPr/>
        </p:nvSpPr>
        <p:spPr bwMode="auto">
          <a:xfrm rot="4348839">
            <a:off x="2857500" y="4076700"/>
            <a:ext cx="1524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349B2BA8-FDDE-470E-8FA3-258EFF78A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209800"/>
            <a:ext cx="502920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/>
              <a:t> </a:t>
            </a:r>
            <a:r>
              <a:rPr lang="en-US" altLang="en-US" b="1" dirty="0"/>
              <a:t>You are letting go of the old</a:t>
            </a:r>
            <a:r>
              <a:rPr lang="en-US" altLang="en-US" dirty="0"/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Sometimes you feel you have to make a change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Sometimes you want to make a change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The transition can be large, like moving to a new field of work in a new location, or small like, moving to a new employer but doing the same job.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F148C19-C2F9-40FE-910B-FB511D3C8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dirty="0"/>
              <a:t>Stage 2 - The Unknown 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E0B23079-01C4-413D-910E-D35EEB6D0AC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The unknown is often uncomfortable</a:t>
            </a:r>
          </a:p>
          <a:p>
            <a:pPr eaLnBrk="1" hangingPunct="1"/>
            <a:r>
              <a:rPr lang="en-CA" altLang="en-US"/>
              <a:t>It can also feel risky as you are moving away from your normal patterns </a:t>
            </a:r>
          </a:p>
        </p:txBody>
      </p:sp>
      <p:grpSp>
        <p:nvGrpSpPr>
          <p:cNvPr id="5125" name="Group 5">
            <a:extLst>
              <a:ext uri="{FF2B5EF4-FFF2-40B4-BE49-F238E27FC236}">
                <a16:creationId xmlns:a16="http://schemas.microsoft.com/office/drawing/2014/main" id="{6CC0D034-968E-4382-9E16-186F4D65719B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095500"/>
            <a:ext cx="3048000" cy="3886200"/>
            <a:chOff x="2112" y="1392"/>
            <a:chExt cx="1920" cy="2448"/>
          </a:xfrm>
        </p:grpSpPr>
        <p:sp>
          <p:nvSpPr>
            <p:cNvPr id="5126" name="AutoShape 6">
              <a:extLst>
                <a:ext uri="{FF2B5EF4-FFF2-40B4-BE49-F238E27FC236}">
                  <a16:creationId xmlns:a16="http://schemas.microsoft.com/office/drawing/2014/main" id="{34B95787-9537-47D5-8C43-D40D1F3511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78735">
              <a:off x="2976" y="1392"/>
              <a:ext cx="240" cy="6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5127" name="Oval 7">
              <a:extLst>
                <a:ext uri="{FF2B5EF4-FFF2-40B4-BE49-F238E27FC236}">
                  <a16:creationId xmlns:a16="http://schemas.microsoft.com/office/drawing/2014/main" id="{2B449EC2-7758-4305-8AE8-9FE7B1C73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872"/>
              <a:ext cx="288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5128" name="AutoShape 8">
              <a:extLst>
                <a:ext uri="{FF2B5EF4-FFF2-40B4-BE49-F238E27FC236}">
                  <a16:creationId xmlns:a16="http://schemas.microsoft.com/office/drawing/2014/main" id="{85C22B1D-F40B-4E7B-A118-9FFD6A9DCF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3428">
              <a:off x="2784" y="2114"/>
              <a:ext cx="477" cy="71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5129" name="AutoShape 9">
              <a:extLst>
                <a:ext uri="{FF2B5EF4-FFF2-40B4-BE49-F238E27FC236}">
                  <a16:creationId xmlns:a16="http://schemas.microsoft.com/office/drawing/2014/main" id="{854F2F07-F7A8-4DB5-97C4-4B215BA91D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53738">
              <a:off x="3840" y="1872"/>
              <a:ext cx="192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5130" name="AutoShape 10">
              <a:extLst>
                <a:ext uri="{FF2B5EF4-FFF2-40B4-BE49-F238E27FC236}">
                  <a16:creationId xmlns:a16="http://schemas.microsoft.com/office/drawing/2014/main" id="{F151E036-C551-4302-BCD4-FEA7C43D93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692271">
              <a:off x="2836" y="2761"/>
              <a:ext cx="240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5131" name="AutoShape 11">
              <a:extLst>
                <a:ext uri="{FF2B5EF4-FFF2-40B4-BE49-F238E27FC236}">
                  <a16:creationId xmlns:a16="http://schemas.microsoft.com/office/drawing/2014/main" id="{7703E746-F2B2-4683-A9BE-543B87432C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3374" y="2113"/>
              <a:ext cx="240" cy="62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5132" name="AutoShape 12">
              <a:extLst>
                <a:ext uri="{FF2B5EF4-FFF2-40B4-BE49-F238E27FC236}">
                  <a16:creationId xmlns:a16="http://schemas.microsoft.com/office/drawing/2014/main" id="{94BE391E-1967-46E6-B395-F074A26BA3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083015">
              <a:off x="2280" y="2040"/>
              <a:ext cx="192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5133" name="AutoShape 13">
              <a:extLst>
                <a:ext uri="{FF2B5EF4-FFF2-40B4-BE49-F238E27FC236}">
                  <a16:creationId xmlns:a16="http://schemas.microsoft.com/office/drawing/2014/main" id="{7C30F997-7812-418B-8DDF-691932B965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582288">
              <a:off x="2784" y="3312"/>
              <a:ext cx="240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B971DE70-4663-49EA-AF96-5E77811B4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tx2"/>
                </a:solidFill>
              </a:rPr>
              <a:t>Stage 3 - New Beginning </a:t>
            </a:r>
          </a:p>
        </p:txBody>
      </p:sp>
      <p:grpSp>
        <p:nvGrpSpPr>
          <p:cNvPr id="6147" name="Group 5">
            <a:extLst>
              <a:ext uri="{FF2B5EF4-FFF2-40B4-BE49-F238E27FC236}">
                <a16:creationId xmlns:a16="http://schemas.microsoft.com/office/drawing/2014/main" id="{70915006-D594-41BE-96BE-48183EBA7D0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371600"/>
            <a:ext cx="3048000" cy="3886200"/>
            <a:chOff x="2112" y="1392"/>
            <a:chExt cx="1920" cy="2448"/>
          </a:xfrm>
        </p:grpSpPr>
        <p:sp>
          <p:nvSpPr>
            <p:cNvPr id="6170" name="AutoShape 6">
              <a:extLst>
                <a:ext uri="{FF2B5EF4-FFF2-40B4-BE49-F238E27FC236}">
                  <a16:creationId xmlns:a16="http://schemas.microsoft.com/office/drawing/2014/main" id="{5AED734A-4313-4910-891F-2EAB45AF24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78735">
              <a:off x="2976" y="1392"/>
              <a:ext cx="240" cy="6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1" name="Oval 7">
              <a:extLst>
                <a:ext uri="{FF2B5EF4-FFF2-40B4-BE49-F238E27FC236}">
                  <a16:creationId xmlns:a16="http://schemas.microsoft.com/office/drawing/2014/main" id="{C097BE23-AE10-4572-8017-B7889F485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872"/>
              <a:ext cx="288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2" name="AutoShape 8">
              <a:extLst>
                <a:ext uri="{FF2B5EF4-FFF2-40B4-BE49-F238E27FC236}">
                  <a16:creationId xmlns:a16="http://schemas.microsoft.com/office/drawing/2014/main" id="{78D2AEA4-9EE5-4FAB-9D52-0C9FFACEE1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3428">
              <a:off x="2784" y="2114"/>
              <a:ext cx="477" cy="71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3" name="AutoShape 9">
              <a:extLst>
                <a:ext uri="{FF2B5EF4-FFF2-40B4-BE49-F238E27FC236}">
                  <a16:creationId xmlns:a16="http://schemas.microsoft.com/office/drawing/2014/main" id="{34D3D030-751F-4766-B9C9-DCAEBCCE29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53738">
              <a:off x="3840" y="1872"/>
              <a:ext cx="192" cy="52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4" name="AutoShape 10">
              <a:extLst>
                <a:ext uri="{FF2B5EF4-FFF2-40B4-BE49-F238E27FC236}">
                  <a16:creationId xmlns:a16="http://schemas.microsoft.com/office/drawing/2014/main" id="{08B50130-0ABE-4826-835A-DACAEB864C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692271">
              <a:off x="2836" y="2761"/>
              <a:ext cx="240" cy="57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5" name="AutoShape 11">
              <a:extLst>
                <a:ext uri="{FF2B5EF4-FFF2-40B4-BE49-F238E27FC236}">
                  <a16:creationId xmlns:a16="http://schemas.microsoft.com/office/drawing/2014/main" id="{3D49447F-00D5-4802-AFD2-29977638CC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3374" y="2113"/>
              <a:ext cx="240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6" name="AutoShape 12">
              <a:extLst>
                <a:ext uri="{FF2B5EF4-FFF2-40B4-BE49-F238E27FC236}">
                  <a16:creationId xmlns:a16="http://schemas.microsoft.com/office/drawing/2014/main" id="{6203D1A3-0D26-4FE9-9103-50FDBB3B7C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083015">
              <a:off x="2280" y="2040"/>
              <a:ext cx="192" cy="52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7" name="AutoShape 13">
              <a:extLst>
                <a:ext uri="{FF2B5EF4-FFF2-40B4-BE49-F238E27FC236}">
                  <a16:creationId xmlns:a16="http://schemas.microsoft.com/office/drawing/2014/main" id="{D392231D-6138-4C0B-ABB6-0F670806B8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582288">
              <a:off x="2784" y="3312"/>
              <a:ext cx="240" cy="52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</p:grpSp>
      <p:grpSp>
        <p:nvGrpSpPr>
          <p:cNvPr id="6148" name="Group 14">
            <a:extLst>
              <a:ext uri="{FF2B5EF4-FFF2-40B4-BE49-F238E27FC236}">
                <a16:creationId xmlns:a16="http://schemas.microsoft.com/office/drawing/2014/main" id="{223D8E50-7C1E-4555-B1A5-44E2C02C175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876800"/>
            <a:ext cx="2246313" cy="1295400"/>
            <a:chOff x="336" y="1776"/>
            <a:chExt cx="1415" cy="816"/>
          </a:xfrm>
        </p:grpSpPr>
        <p:sp>
          <p:nvSpPr>
            <p:cNvPr id="6162" name="AutoShape 15">
              <a:extLst>
                <a:ext uri="{FF2B5EF4-FFF2-40B4-BE49-F238E27FC236}">
                  <a16:creationId xmlns:a16="http://schemas.microsoft.com/office/drawing/2014/main" id="{F2F7C0B9-92B3-464E-84F8-F54B38B8B3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202386">
              <a:off x="480" y="1776"/>
              <a:ext cx="130" cy="25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3" name="Oval 16">
              <a:extLst>
                <a:ext uri="{FF2B5EF4-FFF2-40B4-BE49-F238E27FC236}">
                  <a16:creationId xmlns:a16="http://schemas.microsoft.com/office/drawing/2014/main" id="{6CEF6179-FD51-40DC-8136-838732E5C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031"/>
              <a:ext cx="260" cy="2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4" name="AutoShape 17">
              <a:extLst>
                <a:ext uri="{FF2B5EF4-FFF2-40B4-BE49-F238E27FC236}">
                  <a16:creationId xmlns:a16="http://schemas.microsoft.com/office/drawing/2014/main" id="{D982B073-C275-4598-B027-43E9DF41F9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3428">
              <a:off x="610" y="2184"/>
              <a:ext cx="325" cy="30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5" name="AutoShape 18">
              <a:extLst>
                <a:ext uri="{FF2B5EF4-FFF2-40B4-BE49-F238E27FC236}">
                  <a16:creationId xmlns:a16="http://schemas.microsoft.com/office/drawing/2014/main" id="{9561FD43-6452-4CB9-B2CE-A0E0744C27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91446">
              <a:off x="1053" y="2168"/>
              <a:ext cx="153" cy="38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6" name="AutoShape 19">
              <a:extLst>
                <a:ext uri="{FF2B5EF4-FFF2-40B4-BE49-F238E27FC236}">
                  <a16:creationId xmlns:a16="http://schemas.microsoft.com/office/drawing/2014/main" id="{EF91DDCD-3CA0-42D1-855F-96CBDD7EC7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728777">
              <a:off x="858" y="2321"/>
              <a:ext cx="153" cy="38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7" name="AutoShape 20">
              <a:extLst>
                <a:ext uri="{FF2B5EF4-FFF2-40B4-BE49-F238E27FC236}">
                  <a16:creationId xmlns:a16="http://schemas.microsoft.com/office/drawing/2014/main" id="{FE47DF6D-647E-48EB-993F-D7A8CB9D96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1306" y="2211"/>
              <a:ext cx="102" cy="45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8" name="AutoShape 21">
              <a:extLst>
                <a:ext uri="{FF2B5EF4-FFF2-40B4-BE49-F238E27FC236}">
                  <a16:creationId xmlns:a16="http://schemas.microsoft.com/office/drawing/2014/main" id="{CD91EEED-B180-45F0-B7D8-C7897A1EF4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1473" y="2031"/>
              <a:ext cx="102" cy="45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9" name="AutoShape 22">
              <a:extLst>
                <a:ext uri="{FF2B5EF4-FFF2-40B4-BE49-F238E27FC236}">
                  <a16:creationId xmlns:a16="http://schemas.microsoft.com/office/drawing/2014/main" id="{9866BC7A-2596-4B90-AD02-B351478EF1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202386">
              <a:off x="336" y="2064"/>
              <a:ext cx="130" cy="25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</p:grpSp>
      <p:grpSp>
        <p:nvGrpSpPr>
          <p:cNvPr id="6149" name="Group 32">
            <a:extLst>
              <a:ext uri="{FF2B5EF4-FFF2-40B4-BE49-F238E27FC236}">
                <a16:creationId xmlns:a16="http://schemas.microsoft.com/office/drawing/2014/main" id="{07B7BE07-843D-4E87-98A1-573FFDD5FFC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524000"/>
            <a:ext cx="2667000" cy="1676400"/>
            <a:chOff x="3696" y="1680"/>
            <a:chExt cx="1680" cy="1056"/>
          </a:xfrm>
        </p:grpSpPr>
        <p:sp>
          <p:nvSpPr>
            <p:cNvPr id="6154" name="AutoShape 24">
              <a:extLst>
                <a:ext uri="{FF2B5EF4-FFF2-40B4-BE49-F238E27FC236}">
                  <a16:creationId xmlns:a16="http://schemas.microsoft.com/office/drawing/2014/main" id="{08E3A168-5322-44E1-9ACF-F15EAB881D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50744">
              <a:off x="4392" y="1464"/>
              <a:ext cx="240" cy="6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5" name="Oval 25">
              <a:extLst>
                <a:ext uri="{FF2B5EF4-FFF2-40B4-BE49-F238E27FC236}">
                  <a16:creationId xmlns:a16="http://schemas.microsoft.com/office/drawing/2014/main" id="{CD1E3F3A-F067-4E34-A534-0FC9F033A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728"/>
              <a:ext cx="288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6" name="AutoShape 26">
              <a:extLst>
                <a:ext uri="{FF2B5EF4-FFF2-40B4-BE49-F238E27FC236}">
                  <a16:creationId xmlns:a16="http://schemas.microsoft.com/office/drawing/2014/main" id="{93E5F787-D0CB-492D-9C2B-B8DB97DF24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3428">
              <a:off x="3888" y="1968"/>
              <a:ext cx="477" cy="71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7" name="AutoShape 27">
              <a:extLst>
                <a:ext uri="{FF2B5EF4-FFF2-40B4-BE49-F238E27FC236}">
                  <a16:creationId xmlns:a16="http://schemas.microsoft.com/office/drawing/2014/main" id="{815431A6-5AC4-4DC2-AD89-08F8CECEB1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53738">
              <a:off x="4944" y="1728"/>
              <a:ext cx="192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8" name="AutoShape 28">
              <a:extLst>
                <a:ext uri="{FF2B5EF4-FFF2-40B4-BE49-F238E27FC236}">
                  <a16:creationId xmlns:a16="http://schemas.microsoft.com/office/drawing/2014/main" id="{D46DE45D-4BF3-48A1-89C5-2E2A1B63F1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719036">
              <a:off x="4440" y="2328"/>
              <a:ext cx="240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9" name="AutoShape 29">
              <a:extLst>
                <a:ext uri="{FF2B5EF4-FFF2-40B4-BE49-F238E27FC236}">
                  <a16:creationId xmlns:a16="http://schemas.microsoft.com/office/drawing/2014/main" id="{A4CE46BB-CE89-4A4F-8E2B-2C7D9A98F9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4478" y="1969"/>
              <a:ext cx="240" cy="62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0" name="AutoShape 30">
              <a:extLst>
                <a:ext uri="{FF2B5EF4-FFF2-40B4-BE49-F238E27FC236}">
                  <a16:creationId xmlns:a16="http://schemas.microsoft.com/office/drawing/2014/main" id="{25FDA040-8F8B-4F73-BE93-19040BDC3E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143845">
              <a:off x="3912" y="1848"/>
              <a:ext cx="192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1" name="AutoShape 31">
              <a:extLst>
                <a:ext uri="{FF2B5EF4-FFF2-40B4-BE49-F238E27FC236}">
                  <a16:creationId xmlns:a16="http://schemas.microsoft.com/office/drawing/2014/main" id="{2F851343-52D6-44F4-9AC8-8821827738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446234">
              <a:off x="4992" y="2256"/>
              <a:ext cx="240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</p:grpSp>
      <p:sp>
        <p:nvSpPr>
          <p:cNvPr id="6150" name="AutoShape 33">
            <a:extLst>
              <a:ext uri="{FF2B5EF4-FFF2-40B4-BE49-F238E27FC236}">
                <a16:creationId xmlns:a16="http://schemas.microsoft.com/office/drawing/2014/main" id="{202EC3C9-5146-4479-A3C6-4178671B3359}"/>
              </a:ext>
            </a:extLst>
          </p:cNvPr>
          <p:cNvSpPr>
            <a:spLocks noChangeArrowheads="1"/>
          </p:cNvSpPr>
          <p:nvPr/>
        </p:nvSpPr>
        <p:spPr bwMode="auto">
          <a:xfrm rot="-3566321">
            <a:off x="7124700" y="952500"/>
            <a:ext cx="152400" cy="838200"/>
          </a:xfrm>
          <a:prstGeom prst="can">
            <a:avLst>
              <a:gd name="adj" fmla="val 137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6151" name="Line 34">
            <a:extLst>
              <a:ext uri="{FF2B5EF4-FFF2-40B4-BE49-F238E27FC236}">
                <a16:creationId xmlns:a16="http://schemas.microsoft.com/office/drawing/2014/main" id="{E75B7112-4797-44A7-A69E-6F87B1471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35">
            <a:extLst>
              <a:ext uri="{FF2B5EF4-FFF2-40B4-BE49-F238E27FC236}">
                <a16:creationId xmlns:a16="http://schemas.microsoft.com/office/drawing/2014/main" id="{E0BC9BFF-06A1-4F40-BE25-9E65031B62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0"/>
            <a:ext cx="1371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39">
            <a:extLst>
              <a:ext uri="{FF2B5EF4-FFF2-40B4-BE49-F238E27FC236}">
                <a16:creationId xmlns:a16="http://schemas.microsoft.com/office/drawing/2014/main" id="{8D2A32AE-176F-4793-8510-FEF4AAD3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54102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Opportunity has arrived</a:t>
            </a:r>
            <a:r>
              <a:rPr lang="en-US" altLang="en-US" sz="24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Commonly people feel: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Excited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Energized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Accepting</a:t>
            </a:r>
            <a:r>
              <a:rPr lang="en-US" altLang="en-US" sz="24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B971DE70-4663-49EA-AF96-5E77811B4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tx2"/>
                </a:solidFill>
              </a:rPr>
              <a:t>The Three Stages</a:t>
            </a:r>
          </a:p>
        </p:txBody>
      </p:sp>
      <p:grpSp>
        <p:nvGrpSpPr>
          <p:cNvPr id="6147" name="Group 5">
            <a:extLst>
              <a:ext uri="{FF2B5EF4-FFF2-40B4-BE49-F238E27FC236}">
                <a16:creationId xmlns:a16="http://schemas.microsoft.com/office/drawing/2014/main" id="{70915006-D594-41BE-96BE-48183EBA7D0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371600"/>
            <a:ext cx="3048000" cy="3886200"/>
            <a:chOff x="2112" y="1392"/>
            <a:chExt cx="1920" cy="2448"/>
          </a:xfrm>
          <a:solidFill>
            <a:srgbClr val="00B050"/>
          </a:solidFill>
        </p:grpSpPr>
        <p:sp>
          <p:nvSpPr>
            <p:cNvPr id="6170" name="AutoShape 6">
              <a:extLst>
                <a:ext uri="{FF2B5EF4-FFF2-40B4-BE49-F238E27FC236}">
                  <a16:creationId xmlns:a16="http://schemas.microsoft.com/office/drawing/2014/main" id="{5AED734A-4313-4910-891F-2EAB45AF24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78735">
              <a:off x="2976" y="1392"/>
              <a:ext cx="240" cy="67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1" name="Oval 7">
              <a:extLst>
                <a:ext uri="{FF2B5EF4-FFF2-40B4-BE49-F238E27FC236}">
                  <a16:creationId xmlns:a16="http://schemas.microsoft.com/office/drawing/2014/main" id="{C097BE23-AE10-4572-8017-B7889F485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872"/>
              <a:ext cx="288" cy="33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2" name="AutoShape 8">
              <a:extLst>
                <a:ext uri="{FF2B5EF4-FFF2-40B4-BE49-F238E27FC236}">
                  <a16:creationId xmlns:a16="http://schemas.microsoft.com/office/drawing/2014/main" id="{78D2AEA4-9EE5-4FAB-9D52-0C9FFACEE1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3428">
              <a:off x="2784" y="2114"/>
              <a:ext cx="477" cy="71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3" name="AutoShape 9">
              <a:extLst>
                <a:ext uri="{FF2B5EF4-FFF2-40B4-BE49-F238E27FC236}">
                  <a16:creationId xmlns:a16="http://schemas.microsoft.com/office/drawing/2014/main" id="{34D3D030-751F-4766-B9C9-DCAEBCCE29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53738">
              <a:off x="3840" y="1872"/>
              <a:ext cx="192" cy="52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4" name="AutoShape 10">
              <a:extLst>
                <a:ext uri="{FF2B5EF4-FFF2-40B4-BE49-F238E27FC236}">
                  <a16:creationId xmlns:a16="http://schemas.microsoft.com/office/drawing/2014/main" id="{08B50130-0ABE-4826-835A-DACAEB864C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692271">
              <a:off x="2836" y="2761"/>
              <a:ext cx="240" cy="576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5" name="AutoShape 11">
              <a:extLst>
                <a:ext uri="{FF2B5EF4-FFF2-40B4-BE49-F238E27FC236}">
                  <a16:creationId xmlns:a16="http://schemas.microsoft.com/office/drawing/2014/main" id="{3D49447F-00D5-4802-AFD2-29977638CC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3374" y="2113"/>
              <a:ext cx="240" cy="624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6" name="AutoShape 12">
              <a:extLst>
                <a:ext uri="{FF2B5EF4-FFF2-40B4-BE49-F238E27FC236}">
                  <a16:creationId xmlns:a16="http://schemas.microsoft.com/office/drawing/2014/main" id="{6203D1A3-0D26-4FE9-9103-50FDBB3B7C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083015">
              <a:off x="2280" y="2040"/>
              <a:ext cx="192" cy="52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77" name="AutoShape 13">
              <a:extLst>
                <a:ext uri="{FF2B5EF4-FFF2-40B4-BE49-F238E27FC236}">
                  <a16:creationId xmlns:a16="http://schemas.microsoft.com/office/drawing/2014/main" id="{D392231D-6138-4C0B-ABB6-0F670806B8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582288">
              <a:off x="2784" y="3312"/>
              <a:ext cx="240" cy="52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</p:grpSp>
      <p:grpSp>
        <p:nvGrpSpPr>
          <p:cNvPr id="6148" name="Group 14">
            <a:extLst>
              <a:ext uri="{FF2B5EF4-FFF2-40B4-BE49-F238E27FC236}">
                <a16:creationId xmlns:a16="http://schemas.microsoft.com/office/drawing/2014/main" id="{223D8E50-7C1E-4555-B1A5-44E2C02C175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876800"/>
            <a:ext cx="2246313" cy="1295400"/>
            <a:chOff x="336" y="1776"/>
            <a:chExt cx="1415" cy="816"/>
          </a:xfrm>
          <a:solidFill>
            <a:srgbClr val="92D050"/>
          </a:solidFill>
        </p:grpSpPr>
        <p:sp>
          <p:nvSpPr>
            <p:cNvPr id="6162" name="AutoShape 15">
              <a:extLst>
                <a:ext uri="{FF2B5EF4-FFF2-40B4-BE49-F238E27FC236}">
                  <a16:creationId xmlns:a16="http://schemas.microsoft.com/office/drawing/2014/main" id="{F2F7C0B9-92B3-464E-84F8-F54B38B8B3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202386">
              <a:off x="480" y="1776"/>
              <a:ext cx="130" cy="255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3" name="Oval 16">
              <a:extLst>
                <a:ext uri="{FF2B5EF4-FFF2-40B4-BE49-F238E27FC236}">
                  <a16:creationId xmlns:a16="http://schemas.microsoft.com/office/drawing/2014/main" id="{6CEF6179-FD51-40DC-8136-838732E5C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031"/>
              <a:ext cx="260" cy="20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4" name="AutoShape 17">
              <a:extLst>
                <a:ext uri="{FF2B5EF4-FFF2-40B4-BE49-F238E27FC236}">
                  <a16:creationId xmlns:a16="http://schemas.microsoft.com/office/drawing/2014/main" id="{D982B073-C275-4598-B027-43E9DF41F9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3428">
              <a:off x="610" y="2184"/>
              <a:ext cx="325" cy="306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5" name="AutoShape 18">
              <a:extLst>
                <a:ext uri="{FF2B5EF4-FFF2-40B4-BE49-F238E27FC236}">
                  <a16:creationId xmlns:a16="http://schemas.microsoft.com/office/drawing/2014/main" id="{9561FD43-6452-4CB9-B2CE-A0E0744C27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91446">
              <a:off x="1053" y="2168"/>
              <a:ext cx="153" cy="389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6" name="AutoShape 19">
              <a:extLst>
                <a:ext uri="{FF2B5EF4-FFF2-40B4-BE49-F238E27FC236}">
                  <a16:creationId xmlns:a16="http://schemas.microsoft.com/office/drawing/2014/main" id="{EF91DDCD-3CA0-42D1-855F-96CBDD7EC7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728777">
              <a:off x="858" y="2321"/>
              <a:ext cx="153" cy="389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7" name="AutoShape 20">
              <a:extLst>
                <a:ext uri="{FF2B5EF4-FFF2-40B4-BE49-F238E27FC236}">
                  <a16:creationId xmlns:a16="http://schemas.microsoft.com/office/drawing/2014/main" id="{FE47DF6D-647E-48EB-993F-D7A8CB9D96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1306" y="2211"/>
              <a:ext cx="102" cy="455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8" name="AutoShape 21">
              <a:extLst>
                <a:ext uri="{FF2B5EF4-FFF2-40B4-BE49-F238E27FC236}">
                  <a16:creationId xmlns:a16="http://schemas.microsoft.com/office/drawing/2014/main" id="{CD91EEED-B180-45F0-B7D8-C7897A1EF4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1473" y="2031"/>
              <a:ext cx="102" cy="455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9" name="AutoShape 22">
              <a:extLst>
                <a:ext uri="{FF2B5EF4-FFF2-40B4-BE49-F238E27FC236}">
                  <a16:creationId xmlns:a16="http://schemas.microsoft.com/office/drawing/2014/main" id="{9866BC7A-2596-4B90-AD02-B351478EF1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202386">
              <a:off x="336" y="2064"/>
              <a:ext cx="130" cy="255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</p:grpSp>
      <p:grpSp>
        <p:nvGrpSpPr>
          <p:cNvPr id="6149" name="Group 32">
            <a:extLst>
              <a:ext uri="{FF2B5EF4-FFF2-40B4-BE49-F238E27FC236}">
                <a16:creationId xmlns:a16="http://schemas.microsoft.com/office/drawing/2014/main" id="{07B7BE07-843D-4E87-98A1-573FFDD5FFC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524000"/>
            <a:ext cx="2667000" cy="1676400"/>
            <a:chOff x="3696" y="1680"/>
            <a:chExt cx="1680" cy="1056"/>
          </a:xfrm>
        </p:grpSpPr>
        <p:sp>
          <p:nvSpPr>
            <p:cNvPr id="6154" name="AutoShape 24">
              <a:extLst>
                <a:ext uri="{FF2B5EF4-FFF2-40B4-BE49-F238E27FC236}">
                  <a16:creationId xmlns:a16="http://schemas.microsoft.com/office/drawing/2014/main" id="{08E3A168-5322-44E1-9ACF-F15EAB881D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50744">
              <a:off x="4392" y="1464"/>
              <a:ext cx="240" cy="6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5" name="Oval 25">
              <a:extLst>
                <a:ext uri="{FF2B5EF4-FFF2-40B4-BE49-F238E27FC236}">
                  <a16:creationId xmlns:a16="http://schemas.microsoft.com/office/drawing/2014/main" id="{CD1E3F3A-F067-4E34-A534-0FC9F033A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728"/>
              <a:ext cx="288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6" name="AutoShape 26">
              <a:extLst>
                <a:ext uri="{FF2B5EF4-FFF2-40B4-BE49-F238E27FC236}">
                  <a16:creationId xmlns:a16="http://schemas.microsoft.com/office/drawing/2014/main" id="{93E5F787-D0CB-492D-9C2B-B8DB97DF24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3428">
              <a:off x="3888" y="1968"/>
              <a:ext cx="477" cy="71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7" name="AutoShape 27">
              <a:extLst>
                <a:ext uri="{FF2B5EF4-FFF2-40B4-BE49-F238E27FC236}">
                  <a16:creationId xmlns:a16="http://schemas.microsoft.com/office/drawing/2014/main" id="{815431A6-5AC4-4DC2-AD89-08F8CECEB1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53738">
              <a:off x="4944" y="1728"/>
              <a:ext cx="192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8" name="AutoShape 28">
              <a:extLst>
                <a:ext uri="{FF2B5EF4-FFF2-40B4-BE49-F238E27FC236}">
                  <a16:creationId xmlns:a16="http://schemas.microsoft.com/office/drawing/2014/main" id="{D46DE45D-4BF3-48A1-89C5-2E2A1B63F1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719036">
              <a:off x="4440" y="2328"/>
              <a:ext cx="240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59" name="AutoShape 29">
              <a:extLst>
                <a:ext uri="{FF2B5EF4-FFF2-40B4-BE49-F238E27FC236}">
                  <a16:creationId xmlns:a16="http://schemas.microsoft.com/office/drawing/2014/main" id="{A4CE46BB-CE89-4A4F-8E2B-2C7D9A98F9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4478" y="1969"/>
              <a:ext cx="240" cy="62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0" name="AutoShape 30">
              <a:extLst>
                <a:ext uri="{FF2B5EF4-FFF2-40B4-BE49-F238E27FC236}">
                  <a16:creationId xmlns:a16="http://schemas.microsoft.com/office/drawing/2014/main" id="{25FDA040-8F8B-4F73-BE93-19040BDC3E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143845">
              <a:off x="3912" y="1848"/>
              <a:ext cx="192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6161" name="AutoShape 31">
              <a:extLst>
                <a:ext uri="{FF2B5EF4-FFF2-40B4-BE49-F238E27FC236}">
                  <a16:creationId xmlns:a16="http://schemas.microsoft.com/office/drawing/2014/main" id="{2F851343-52D6-44F4-9AC8-8821827738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446234">
              <a:off x="4992" y="2256"/>
              <a:ext cx="240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</p:grpSp>
      <p:sp>
        <p:nvSpPr>
          <p:cNvPr id="6150" name="AutoShape 33">
            <a:extLst>
              <a:ext uri="{FF2B5EF4-FFF2-40B4-BE49-F238E27FC236}">
                <a16:creationId xmlns:a16="http://schemas.microsoft.com/office/drawing/2014/main" id="{202EC3C9-5146-4479-A3C6-4178671B3359}"/>
              </a:ext>
            </a:extLst>
          </p:cNvPr>
          <p:cNvSpPr>
            <a:spLocks noChangeArrowheads="1"/>
          </p:cNvSpPr>
          <p:nvPr/>
        </p:nvSpPr>
        <p:spPr bwMode="auto">
          <a:xfrm rot="-3566321">
            <a:off x="7124700" y="952500"/>
            <a:ext cx="152400" cy="838200"/>
          </a:xfrm>
          <a:prstGeom prst="can">
            <a:avLst>
              <a:gd name="adj" fmla="val 137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6151" name="Line 34">
            <a:extLst>
              <a:ext uri="{FF2B5EF4-FFF2-40B4-BE49-F238E27FC236}">
                <a16:creationId xmlns:a16="http://schemas.microsoft.com/office/drawing/2014/main" id="{E75B7112-4797-44A7-A69E-6F87B1471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35">
            <a:extLst>
              <a:ext uri="{FF2B5EF4-FFF2-40B4-BE49-F238E27FC236}">
                <a16:creationId xmlns:a16="http://schemas.microsoft.com/office/drawing/2014/main" id="{E0BC9BFF-06A1-4F40-BE25-9E65031B62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0"/>
            <a:ext cx="1371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39">
            <a:extLst>
              <a:ext uri="{FF2B5EF4-FFF2-40B4-BE49-F238E27FC236}">
                <a16:creationId xmlns:a16="http://schemas.microsoft.com/office/drawing/2014/main" id="{8D2A32AE-176F-4793-8510-FEF4AAD3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54102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Transition 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The End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The Unknown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New Beginning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368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7A1DFFF-66D4-4405-88C2-2811176F2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One of the Troubles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1A4CB5C-3DBF-4EBA-8010-87838F779A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At the point that we are least able to make wise decisions we choose our next career move (The Unknown)</a:t>
            </a:r>
          </a:p>
          <a:p>
            <a:pPr eaLnBrk="1" hangingPunct="1"/>
            <a:r>
              <a:rPr lang="en-US" altLang="en-US" sz="2800" dirty="0"/>
              <a:t>Part of Career Planning is having options and ideas for great transitions before they are needed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2CCEED6-BD41-4340-AFC5-E294A06E7D9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grpSp>
        <p:nvGrpSpPr>
          <p:cNvPr id="7173" name="Group 5">
            <a:extLst>
              <a:ext uri="{FF2B5EF4-FFF2-40B4-BE49-F238E27FC236}">
                <a16:creationId xmlns:a16="http://schemas.microsoft.com/office/drawing/2014/main" id="{DF6758C6-F89C-4258-B5AA-0EF878CA6A06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133600"/>
            <a:ext cx="3048000" cy="3886200"/>
            <a:chOff x="2112" y="1392"/>
            <a:chExt cx="1920" cy="2448"/>
          </a:xfrm>
        </p:grpSpPr>
        <p:sp>
          <p:nvSpPr>
            <p:cNvPr id="7174" name="AutoShape 6">
              <a:extLst>
                <a:ext uri="{FF2B5EF4-FFF2-40B4-BE49-F238E27FC236}">
                  <a16:creationId xmlns:a16="http://schemas.microsoft.com/office/drawing/2014/main" id="{865C2F29-69C5-45AF-8B54-7E0AD5C944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78735">
              <a:off x="2976" y="1392"/>
              <a:ext cx="240" cy="6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7175" name="Oval 7">
              <a:extLst>
                <a:ext uri="{FF2B5EF4-FFF2-40B4-BE49-F238E27FC236}">
                  <a16:creationId xmlns:a16="http://schemas.microsoft.com/office/drawing/2014/main" id="{8B632ECF-F1AB-4C8D-BA52-2FFC4E299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872"/>
              <a:ext cx="288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7176" name="AutoShape 8">
              <a:extLst>
                <a:ext uri="{FF2B5EF4-FFF2-40B4-BE49-F238E27FC236}">
                  <a16:creationId xmlns:a16="http://schemas.microsoft.com/office/drawing/2014/main" id="{204F94FB-E7D8-4219-A656-8D6721C31D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3428">
              <a:off x="2784" y="2114"/>
              <a:ext cx="477" cy="71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7177" name="AutoShape 9">
              <a:extLst>
                <a:ext uri="{FF2B5EF4-FFF2-40B4-BE49-F238E27FC236}">
                  <a16:creationId xmlns:a16="http://schemas.microsoft.com/office/drawing/2014/main" id="{39A6C8A5-6D2F-48D1-9209-168C33596A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53738">
              <a:off x="3840" y="1872"/>
              <a:ext cx="192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7178" name="AutoShape 10">
              <a:extLst>
                <a:ext uri="{FF2B5EF4-FFF2-40B4-BE49-F238E27FC236}">
                  <a16:creationId xmlns:a16="http://schemas.microsoft.com/office/drawing/2014/main" id="{AA48F74A-BA4B-4A6E-8BE0-5DDDD2A450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692271">
              <a:off x="2836" y="2761"/>
              <a:ext cx="240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7179" name="AutoShape 11">
              <a:extLst>
                <a:ext uri="{FF2B5EF4-FFF2-40B4-BE49-F238E27FC236}">
                  <a16:creationId xmlns:a16="http://schemas.microsoft.com/office/drawing/2014/main" id="{C7B9FFBA-1C53-4408-8468-5C07E6004F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348839">
              <a:off x="3374" y="2113"/>
              <a:ext cx="240" cy="62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7180" name="AutoShape 12">
              <a:extLst>
                <a:ext uri="{FF2B5EF4-FFF2-40B4-BE49-F238E27FC236}">
                  <a16:creationId xmlns:a16="http://schemas.microsoft.com/office/drawing/2014/main" id="{923359A3-DC03-4490-95B9-CC6ACD5EE7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083015">
              <a:off x="2280" y="2040"/>
              <a:ext cx="192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  <p:sp>
          <p:nvSpPr>
            <p:cNvPr id="7181" name="AutoShape 13">
              <a:extLst>
                <a:ext uri="{FF2B5EF4-FFF2-40B4-BE49-F238E27FC236}">
                  <a16:creationId xmlns:a16="http://schemas.microsoft.com/office/drawing/2014/main" id="{DFD22DD5-E670-436C-8C79-0C91935A43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582288">
              <a:off x="2784" y="3312"/>
              <a:ext cx="240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24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C5412B3-0685-45E0-B11B-7C50BAAE8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On Plans and Planning </a:t>
            </a:r>
          </a:p>
        </p:txBody>
      </p:sp>
      <p:pic>
        <p:nvPicPr>
          <p:cNvPr id="8195" name="Picture 2" descr="Image result for general eisenhower quotes">
            <a:extLst>
              <a:ext uri="{FF2B5EF4-FFF2-40B4-BE49-F238E27FC236}">
                <a16:creationId xmlns:a16="http://schemas.microsoft.com/office/drawing/2014/main" id="{CA7F1376-D7F1-4D75-8EFE-172EEE1D4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2652713"/>
            <a:ext cx="6845300" cy="359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CBDCF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EBFE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338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Calibri</vt:lpstr>
      <vt:lpstr>Tahoma</vt:lpstr>
      <vt:lpstr>Wingdings</vt:lpstr>
      <vt:lpstr>Default Design</vt:lpstr>
      <vt:lpstr>Skill Full Career Mangers </vt:lpstr>
      <vt:lpstr>Thoughts </vt:lpstr>
      <vt:lpstr>The Five Questions of Career Planning/Management </vt:lpstr>
      <vt:lpstr>Stage 1 - An Ending  </vt:lpstr>
      <vt:lpstr>Stage 2 - The Unknown </vt:lpstr>
      <vt:lpstr>PowerPoint Presentation</vt:lpstr>
      <vt:lpstr>PowerPoint Presentation</vt:lpstr>
      <vt:lpstr>One of the Troubles </vt:lpstr>
      <vt:lpstr>On Plans and Planning </vt:lpstr>
      <vt:lpstr>Additional Slides </vt:lpstr>
      <vt:lpstr>Introduction to Your Story </vt:lpstr>
      <vt:lpstr>The Career Planning Process</vt:lpstr>
      <vt:lpstr>Who has ever purchased a house, car, boat or other big purchase</vt:lpstr>
      <vt:lpstr>Log Book </vt:lpstr>
      <vt:lpstr>The Ending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and Change The Ending  </dc:title>
  <dc:creator>sheila brill</dc:creator>
  <cp:lastModifiedBy>Teacher</cp:lastModifiedBy>
  <cp:revision>15</cp:revision>
  <dcterms:created xsi:type="dcterms:W3CDTF">2005-04-08T19:52:57Z</dcterms:created>
  <dcterms:modified xsi:type="dcterms:W3CDTF">2018-04-13T19:49:08Z</dcterms:modified>
</cp:coreProperties>
</file>