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1"/>
  </p:notesMasterIdLst>
  <p:sldIdLst>
    <p:sldId id="285" r:id="rId2"/>
    <p:sldId id="287" r:id="rId3"/>
    <p:sldId id="294" r:id="rId4"/>
    <p:sldId id="295" r:id="rId5"/>
    <p:sldId id="288" r:id="rId6"/>
    <p:sldId id="289" r:id="rId7"/>
    <p:sldId id="290" r:id="rId8"/>
    <p:sldId id="291" r:id="rId9"/>
    <p:sldId id="296" r:id="rId10"/>
    <p:sldId id="292" r:id="rId11"/>
    <p:sldId id="286" r:id="rId12"/>
    <p:sldId id="258" r:id="rId13"/>
    <p:sldId id="259" r:id="rId14"/>
    <p:sldId id="262" r:id="rId15"/>
    <p:sldId id="263" r:id="rId16"/>
    <p:sldId id="293" r:id="rId17"/>
    <p:sldId id="283" r:id="rId18"/>
    <p:sldId id="284" r:id="rId19"/>
    <p:sldId id="29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40" autoAdjust="0"/>
    <p:restoredTop sz="94660"/>
  </p:normalViewPr>
  <p:slideViewPr>
    <p:cSldViewPr snapToGrid="0">
      <p:cViewPr varScale="1">
        <p:scale>
          <a:sx n="111" d="100"/>
          <a:sy n="111" d="100"/>
        </p:scale>
        <p:origin x="45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0A4774-A7E9-458E-8D3A-B597D1A98029}" type="datetimeFigureOut">
              <a:rPr lang="en-US" smtClean="0"/>
              <a:t>8/9/2018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3B09C2-D097-4B83-A158-A97459237CE7}" type="slidenum">
              <a:rPr lang="en-US" smtClean="0"/>
              <a:t>‹#›</a:t>
            </a:fld>
            <a:endParaRPr lang="en-US"/>
          </a:p>
        </p:txBody>
      </p:sp>
    </p:spTree>
    <p:extLst>
      <p:ext uri="{BB962C8B-B14F-4D97-AF65-F5344CB8AC3E}">
        <p14:creationId xmlns:p14="http://schemas.microsoft.com/office/powerpoint/2010/main" val="2574407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97E59D-8E66-4AF8-938D-B420197AB118}" type="datetimeFigureOut">
              <a:rPr lang="en-CA" smtClean="0"/>
              <a:t>2018-08-09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5579B51-AF42-4097-828E-DBFFB3334A3C}" type="slidenum">
              <a:rPr lang="en-CA" smtClean="0"/>
              <a:t>‹#›</a:t>
            </a:fld>
            <a:endParaRPr lang="en-CA"/>
          </a:p>
        </p:txBody>
      </p:sp>
    </p:spTree>
    <p:extLst>
      <p:ext uri="{BB962C8B-B14F-4D97-AF65-F5344CB8AC3E}">
        <p14:creationId xmlns:p14="http://schemas.microsoft.com/office/powerpoint/2010/main" val="2061922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97E59D-8E66-4AF8-938D-B420197AB118}" type="datetimeFigureOut">
              <a:rPr lang="en-CA" smtClean="0"/>
              <a:t>2018-08-09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5579B51-AF42-4097-828E-DBFFB3334A3C}" type="slidenum">
              <a:rPr lang="en-CA" smtClean="0"/>
              <a:t>‹#›</a:t>
            </a:fld>
            <a:endParaRPr lang="en-CA"/>
          </a:p>
        </p:txBody>
      </p:sp>
    </p:spTree>
    <p:extLst>
      <p:ext uri="{BB962C8B-B14F-4D97-AF65-F5344CB8AC3E}">
        <p14:creationId xmlns:p14="http://schemas.microsoft.com/office/powerpoint/2010/main" val="3401814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97E59D-8E66-4AF8-938D-B420197AB118}" type="datetimeFigureOut">
              <a:rPr lang="en-CA" smtClean="0"/>
              <a:t>2018-08-09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5579B51-AF42-4097-828E-DBFFB3334A3C}" type="slidenum">
              <a:rPr lang="en-CA" smtClean="0"/>
              <a:t>‹#›</a:t>
            </a:fld>
            <a:endParaRPr lang="en-C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08001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97E59D-8E66-4AF8-938D-B420197AB118}" type="datetimeFigureOut">
              <a:rPr lang="en-CA" smtClean="0"/>
              <a:t>2018-08-09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5579B51-AF42-4097-828E-DBFFB3334A3C}" type="slidenum">
              <a:rPr lang="en-CA" smtClean="0"/>
              <a:t>‹#›</a:t>
            </a:fld>
            <a:endParaRPr lang="en-CA"/>
          </a:p>
        </p:txBody>
      </p:sp>
    </p:spTree>
    <p:extLst>
      <p:ext uri="{BB962C8B-B14F-4D97-AF65-F5344CB8AC3E}">
        <p14:creationId xmlns:p14="http://schemas.microsoft.com/office/powerpoint/2010/main" val="1118143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97E59D-8E66-4AF8-938D-B420197AB118}" type="datetimeFigureOut">
              <a:rPr lang="en-CA" smtClean="0"/>
              <a:t>2018-08-09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5579B51-AF42-4097-828E-DBFFB3334A3C}"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41101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97E59D-8E66-4AF8-938D-B420197AB118}" type="datetimeFigureOut">
              <a:rPr lang="en-CA" smtClean="0"/>
              <a:t>2018-08-09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5579B51-AF42-4097-828E-DBFFB3334A3C}" type="slidenum">
              <a:rPr lang="en-CA" smtClean="0"/>
              <a:t>‹#›</a:t>
            </a:fld>
            <a:endParaRPr lang="en-CA"/>
          </a:p>
        </p:txBody>
      </p:sp>
    </p:spTree>
    <p:extLst>
      <p:ext uri="{BB962C8B-B14F-4D97-AF65-F5344CB8AC3E}">
        <p14:creationId xmlns:p14="http://schemas.microsoft.com/office/powerpoint/2010/main" val="105065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97E59D-8E66-4AF8-938D-B420197AB118}" type="datetimeFigureOut">
              <a:rPr lang="en-CA" smtClean="0"/>
              <a:t>2018-08-09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5579B51-AF42-4097-828E-DBFFB3334A3C}" type="slidenum">
              <a:rPr lang="en-CA" smtClean="0"/>
              <a:t>‹#›</a:t>
            </a:fld>
            <a:endParaRPr lang="en-CA"/>
          </a:p>
        </p:txBody>
      </p:sp>
    </p:spTree>
    <p:extLst>
      <p:ext uri="{BB962C8B-B14F-4D97-AF65-F5344CB8AC3E}">
        <p14:creationId xmlns:p14="http://schemas.microsoft.com/office/powerpoint/2010/main" val="38419533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97E59D-8E66-4AF8-938D-B420197AB118}" type="datetimeFigureOut">
              <a:rPr lang="en-CA" smtClean="0"/>
              <a:t>2018-08-09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5579B51-AF42-4097-828E-DBFFB3334A3C}" type="slidenum">
              <a:rPr lang="en-CA" smtClean="0"/>
              <a:t>‹#›</a:t>
            </a:fld>
            <a:endParaRPr lang="en-CA"/>
          </a:p>
        </p:txBody>
      </p:sp>
    </p:spTree>
    <p:extLst>
      <p:ext uri="{BB962C8B-B14F-4D97-AF65-F5344CB8AC3E}">
        <p14:creationId xmlns:p14="http://schemas.microsoft.com/office/powerpoint/2010/main" val="4275918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97E59D-8E66-4AF8-938D-B420197AB118}" type="datetimeFigureOut">
              <a:rPr lang="en-CA" smtClean="0"/>
              <a:t>2018-08-09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5579B51-AF42-4097-828E-DBFFB3334A3C}" type="slidenum">
              <a:rPr lang="en-CA" smtClean="0"/>
              <a:t>‹#›</a:t>
            </a:fld>
            <a:endParaRPr lang="en-CA"/>
          </a:p>
        </p:txBody>
      </p:sp>
    </p:spTree>
    <p:extLst>
      <p:ext uri="{BB962C8B-B14F-4D97-AF65-F5344CB8AC3E}">
        <p14:creationId xmlns:p14="http://schemas.microsoft.com/office/powerpoint/2010/main" val="2652630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97E59D-8E66-4AF8-938D-B420197AB118}" type="datetimeFigureOut">
              <a:rPr lang="en-CA" smtClean="0"/>
              <a:t>2018-08-09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5579B51-AF42-4097-828E-DBFFB3334A3C}" type="slidenum">
              <a:rPr lang="en-CA" smtClean="0"/>
              <a:t>‹#›</a:t>
            </a:fld>
            <a:endParaRPr lang="en-CA"/>
          </a:p>
        </p:txBody>
      </p:sp>
    </p:spTree>
    <p:extLst>
      <p:ext uri="{BB962C8B-B14F-4D97-AF65-F5344CB8AC3E}">
        <p14:creationId xmlns:p14="http://schemas.microsoft.com/office/powerpoint/2010/main" val="68353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97E59D-8E66-4AF8-938D-B420197AB118}" type="datetimeFigureOut">
              <a:rPr lang="en-CA" smtClean="0"/>
              <a:t>2018-08-09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5579B51-AF42-4097-828E-DBFFB3334A3C}" type="slidenum">
              <a:rPr lang="en-CA" smtClean="0"/>
              <a:t>‹#›</a:t>
            </a:fld>
            <a:endParaRPr lang="en-CA"/>
          </a:p>
        </p:txBody>
      </p:sp>
    </p:spTree>
    <p:extLst>
      <p:ext uri="{BB962C8B-B14F-4D97-AF65-F5344CB8AC3E}">
        <p14:creationId xmlns:p14="http://schemas.microsoft.com/office/powerpoint/2010/main" val="2604753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97E59D-8E66-4AF8-938D-B420197AB118}" type="datetimeFigureOut">
              <a:rPr lang="en-CA" smtClean="0"/>
              <a:t>2018-08-09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5579B51-AF42-4097-828E-DBFFB3334A3C}" type="slidenum">
              <a:rPr lang="en-CA" smtClean="0"/>
              <a:t>‹#›</a:t>
            </a:fld>
            <a:endParaRPr lang="en-CA"/>
          </a:p>
        </p:txBody>
      </p:sp>
    </p:spTree>
    <p:extLst>
      <p:ext uri="{BB962C8B-B14F-4D97-AF65-F5344CB8AC3E}">
        <p14:creationId xmlns:p14="http://schemas.microsoft.com/office/powerpoint/2010/main" val="4037247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97E59D-8E66-4AF8-938D-B420197AB118}" type="datetimeFigureOut">
              <a:rPr lang="en-CA" smtClean="0"/>
              <a:t>2018-08-09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5579B51-AF42-4097-828E-DBFFB3334A3C}" type="slidenum">
              <a:rPr lang="en-CA" smtClean="0"/>
              <a:t>‹#›</a:t>
            </a:fld>
            <a:endParaRPr lang="en-CA"/>
          </a:p>
        </p:txBody>
      </p:sp>
    </p:spTree>
    <p:extLst>
      <p:ext uri="{BB962C8B-B14F-4D97-AF65-F5344CB8AC3E}">
        <p14:creationId xmlns:p14="http://schemas.microsoft.com/office/powerpoint/2010/main" val="3728413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97E59D-8E66-4AF8-938D-B420197AB118}" type="datetimeFigureOut">
              <a:rPr lang="en-CA" smtClean="0"/>
              <a:t>2018-08-09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5579B51-AF42-4097-828E-DBFFB3334A3C}" type="slidenum">
              <a:rPr lang="en-CA" smtClean="0"/>
              <a:t>‹#›</a:t>
            </a:fld>
            <a:endParaRPr lang="en-CA"/>
          </a:p>
        </p:txBody>
      </p:sp>
    </p:spTree>
    <p:extLst>
      <p:ext uri="{BB962C8B-B14F-4D97-AF65-F5344CB8AC3E}">
        <p14:creationId xmlns:p14="http://schemas.microsoft.com/office/powerpoint/2010/main" val="350045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97E59D-8E66-4AF8-938D-B420197AB118}" type="datetimeFigureOut">
              <a:rPr lang="en-CA" smtClean="0"/>
              <a:t>2018-08-09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5579B51-AF42-4097-828E-DBFFB3334A3C}" type="slidenum">
              <a:rPr lang="en-CA" smtClean="0"/>
              <a:t>‹#›</a:t>
            </a:fld>
            <a:endParaRPr lang="en-CA"/>
          </a:p>
        </p:txBody>
      </p:sp>
    </p:spTree>
    <p:extLst>
      <p:ext uri="{BB962C8B-B14F-4D97-AF65-F5344CB8AC3E}">
        <p14:creationId xmlns:p14="http://schemas.microsoft.com/office/powerpoint/2010/main" val="2126670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C97E59D-8E66-4AF8-938D-B420197AB118}" type="datetimeFigureOut">
              <a:rPr lang="en-CA" smtClean="0"/>
              <a:t>2018-08-09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5579B51-AF42-4097-828E-DBFFB3334A3C}" type="slidenum">
              <a:rPr lang="en-CA" smtClean="0"/>
              <a:t>‹#›</a:t>
            </a:fld>
            <a:endParaRPr lang="en-CA"/>
          </a:p>
        </p:txBody>
      </p:sp>
    </p:spTree>
    <p:extLst>
      <p:ext uri="{BB962C8B-B14F-4D97-AF65-F5344CB8AC3E}">
        <p14:creationId xmlns:p14="http://schemas.microsoft.com/office/powerpoint/2010/main" val="213005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97E59D-8E66-4AF8-938D-B420197AB118}" type="datetimeFigureOut">
              <a:rPr lang="en-CA" smtClean="0"/>
              <a:t>2018-08-09</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5579B51-AF42-4097-828E-DBFFB3334A3C}" type="slidenum">
              <a:rPr lang="en-CA" smtClean="0"/>
              <a:t>‹#›</a:t>
            </a:fld>
            <a:endParaRPr lang="en-CA"/>
          </a:p>
        </p:txBody>
      </p:sp>
    </p:spTree>
    <p:extLst>
      <p:ext uri="{BB962C8B-B14F-4D97-AF65-F5344CB8AC3E}">
        <p14:creationId xmlns:p14="http://schemas.microsoft.com/office/powerpoint/2010/main" val="305553270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File:Colorful_Photo_of_Vegetables.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tamsinnorth.com/2012/01/step-5-get-some-exercise.htm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Healthy Eating</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72101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for Eating More Fruits &amp; Vegetables</a:t>
            </a:r>
          </a:p>
        </p:txBody>
      </p:sp>
      <p:sp>
        <p:nvSpPr>
          <p:cNvPr id="3" name="Content Placeholder 2"/>
          <p:cNvSpPr>
            <a:spLocks noGrp="1"/>
          </p:cNvSpPr>
          <p:nvPr>
            <p:ph idx="1"/>
          </p:nvPr>
        </p:nvSpPr>
        <p:spPr/>
        <p:txBody>
          <a:bodyPr/>
          <a:lstStyle/>
          <a:p>
            <a:r>
              <a:rPr lang="en-US" dirty="0"/>
              <a:t>Add vegetables to the mix when you cook – spinach, broccoli, peppers or peas to your pasta, soup or stir fry</a:t>
            </a:r>
          </a:p>
          <a:p>
            <a:r>
              <a:rPr lang="en-US" dirty="0"/>
              <a:t>Eat fruits &amp; veggies as a snack</a:t>
            </a:r>
          </a:p>
          <a:p>
            <a:r>
              <a:rPr lang="en-US" dirty="0"/>
              <a:t>Eat a variety –dark green ( broccoli, kale, spinach), starchy (peas, potatoes, corn), red &amp; orange (tomatoes, carrots, peppers)</a:t>
            </a:r>
          </a:p>
          <a:p>
            <a:r>
              <a:rPr lang="en-US" dirty="0"/>
              <a:t>Eat seasonal fruits &amp; veggies</a:t>
            </a:r>
          </a:p>
          <a:p>
            <a:r>
              <a:rPr lang="en-US" dirty="0"/>
              <a:t>Buy veggies that are easy to prepare</a:t>
            </a:r>
          </a:p>
          <a:p>
            <a:pPr marL="0" indent="0">
              <a:buNone/>
            </a:pPr>
            <a:endParaRPr lang="en-US" dirty="0"/>
          </a:p>
          <a:p>
            <a:endParaRPr lang="en-US" dirty="0"/>
          </a:p>
        </p:txBody>
      </p:sp>
    </p:spTree>
    <p:extLst>
      <p:ext uri="{BB962C8B-B14F-4D97-AF65-F5344CB8AC3E}">
        <p14:creationId xmlns:p14="http://schemas.microsoft.com/office/powerpoint/2010/main" val="2413873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Benefits of a Brain Healthy Diet</a:t>
            </a:r>
          </a:p>
        </p:txBody>
      </p:sp>
      <p:sp>
        <p:nvSpPr>
          <p:cNvPr id="3" name="Content Placeholder 2"/>
          <p:cNvSpPr>
            <a:spLocks noGrp="1"/>
          </p:cNvSpPr>
          <p:nvPr>
            <p:ph idx="1"/>
          </p:nvPr>
        </p:nvSpPr>
        <p:spPr/>
        <p:txBody>
          <a:bodyPr/>
          <a:lstStyle/>
          <a:p>
            <a:r>
              <a:rPr lang="en-US" dirty="0"/>
              <a:t>better mood stability</a:t>
            </a:r>
          </a:p>
          <a:p>
            <a:r>
              <a:rPr lang="en-US" dirty="0"/>
              <a:t>stronger focus</a:t>
            </a:r>
          </a:p>
          <a:p>
            <a:r>
              <a:rPr lang="en-US" dirty="0"/>
              <a:t>less distractibility</a:t>
            </a:r>
          </a:p>
          <a:p>
            <a:r>
              <a:rPr lang="en-US" dirty="0"/>
              <a:t>fewer cravings for sugary snacks</a:t>
            </a:r>
          </a:p>
          <a:p>
            <a:r>
              <a:rPr lang="en-US" dirty="0"/>
              <a:t>less tiredness in the late morning \ early afternoon</a:t>
            </a:r>
          </a:p>
          <a:p>
            <a:endParaRPr lang="en-US" dirty="0"/>
          </a:p>
          <a:p>
            <a:endParaRPr lang="en-US" dirty="0"/>
          </a:p>
          <a:p>
            <a:endParaRPr lang="en-US" dirty="0"/>
          </a:p>
        </p:txBody>
      </p:sp>
    </p:spTree>
    <p:extLst>
      <p:ext uri="{BB962C8B-B14F-4D97-AF65-F5344CB8AC3E}">
        <p14:creationId xmlns:p14="http://schemas.microsoft.com/office/powerpoint/2010/main" val="3907766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C4CEE-EA4B-4511-B5E6-3A2776D4A68B}"/>
              </a:ext>
            </a:extLst>
          </p:cNvPr>
          <p:cNvSpPr>
            <a:spLocks noGrp="1"/>
          </p:cNvSpPr>
          <p:nvPr>
            <p:ph type="title"/>
          </p:nvPr>
        </p:nvSpPr>
        <p:spPr>
          <a:xfrm>
            <a:off x="677334" y="450112"/>
            <a:ext cx="8596668" cy="2165498"/>
          </a:xfrm>
        </p:spPr>
        <p:txBody>
          <a:bodyPr>
            <a:normAutofit/>
          </a:bodyPr>
          <a:lstStyle/>
          <a:p>
            <a:r>
              <a:rPr lang="en-CA" dirty="0"/>
              <a:t>9 Foods to Eat (and avoid) For Brain Healthy Eating    </a:t>
            </a:r>
            <a:br>
              <a:rPr lang="en-CA" dirty="0"/>
            </a:br>
            <a:endParaRPr lang="en-CA" sz="1800" dirty="0"/>
          </a:p>
        </p:txBody>
      </p:sp>
      <p:sp>
        <p:nvSpPr>
          <p:cNvPr id="3" name="Content Placeholder 2">
            <a:extLst>
              <a:ext uri="{FF2B5EF4-FFF2-40B4-BE49-F238E27FC236}">
                <a16:creationId xmlns:a16="http://schemas.microsoft.com/office/drawing/2014/main" id="{B4CD5BD7-FF28-4724-B4CA-ADD1E7E54342}"/>
              </a:ext>
            </a:extLst>
          </p:cNvPr>
          <p:cNvSpPr>
            <a:spLocks noGrp="1"/>
          </p:cNvSpPr>
          <p:nvPr>
            <p:ph idx="1"/>
          </p:nvPr>
        </p:nvSpPr>
        <p:spPr>
          <a:xfrm>
            <a:off x="677334" y="2302004"/>
            <a:ext cx="8596668" cy="3880773"/>
          </a:xfrm>
        </p:spPr>
        <p:txBody>
          <a:bodyPr>
            <a:normAutofit/>
          </a:bodyPr>
          <a:lstStyle/>
          <a:p>
            <a:pPr marL="514350" indent="-514350">
              <a:buAutoNum type="arabicPeriod"/>
            </a:pPr>
            <a:r>
              <a:rPr lang="en-CA" dirty="0"/>
              <a:t>Quality over Quantity - Focus on high quality calories which positively impact the way the brain works. Good healthy food is brain medicine. It can have a powerful positive effect on cognition, feelings and behavior.</a:t>
            </a:r>
          </a:p>
          <a:p>
            <a:pPr marL="514350" indent="-514350">
              <a:buAutoNum type="arabicPeriod"/>
            </a:pPr>
            <a:r>
              <a:rPr lang="en-CA" dirty="0"/>
              <a:t>Water - Your brain is 80% water. Staying hydrated by drinking lots of water throughout the day  but avoiding sugary drinks and juice.</a:t>
            </a:r>
          </a:p>
          <a:p>
            <a:pPr marL="514350" indent="-514350">
              <a:buAutoNum type="arabicPeriod"/>
            </a:pPr>
            <a:r>
              <a:rPr lang="en-CA" dirty="0"/>
              <a:t>Protein -  start each day with protein to boost focus and concentration. Examples of great sources of protein include eggs, chicken, beans, nuts, fish, vegetables (broccoli, peas, kale, spinach, mushrooms, etc.) Protein helps balance your blood sugar, increases focus, and gives your brain the necessary building blocks for brain health.</a:t>
            </a:r>
          </a:p>
          <a:p>
            <a:pPr marL="0" indent="0">
              <a:buNone/>
            </a:pPr>
            <a:endParaRPr lang="en-CA" dirty="0"/>
          </a:p>
          <a:p>
            <a:pPr marL="514350" indent="-514350">
              <a:buAutoNum type="arabicPeriod"/>
            </a:pPr>
            <a:endParaRPr lang="en-CA" dirty="0"/>
          </a:p>
          <a:p>
            <a:pPr marL="0" indent="0">
              <a:buNone/>
            </a:pPr>
            <a:endParaRPr lang="en-CA" dirty="0"/>
          </a:p>
        </p:txBody>
      </p:sp>
    </p:spTree>
    <p:extLst>
      <p:ext uri="{BB962C8B-B14F-4D97-AF65-F5344CB8AC3E}">
        <p14:creationId xmlns:p14="http://schemas.microsoft.com/office/powerpoint/2010/main" val="3840757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6AD84-4DEE-471F-94E5-3160C42599A0}"/>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6B2CEB5F-1F7D-41F4-80FD-56D7AFA8CFB1}"/>
              </a:ext>
            </a:extLst>
          </p:cNvPr>
          <p:cNvSpPr>
            <a:spLocks noGrp="1"/>
          </p:cNvSpPr>
          <p:nvPr>
            <p:ph idx="1"/>
          </p:nvPr>
        </p:nvSpPr>
        <p:spPr/>
        <p:txBody>
          <a:bodyPr>
            <a:normAutofit/>
          </a:bodyPr>
          <a:lstStyle/>
          <a:p>
            <a:r>
              <a:rPr lang="en-CA" dirty="0"/>
              <a:t>4. Go with low-glycemic/high fiber carbs - eat carbohydrates that do not spike your blood sugar and that are high in fiber such as vegetables, legumes, fruits (i.e. blueberries, apples )~ eating a diet that is filled with low glycemic foods will lower blood glucose levels, decrease cravings and help with focus.</a:t>
            </a:r>
          </a:p>
          <a:p>
            <a:r>
              <a:rPr lang="en-CA" dirty="0"/>
              <a:t>5. Go with Good Fats - Good fats are essential to your health. The solid weight of your brain is 60% fat(after all the water is removed)</a:t>
            </a:r>
          </a:p>
          <a:p>
            <a:pPr lvl="1"/>
            <a:r>
              <a:rPr lang="en-CA" dirty="0"/>
              <a:t>Healthy fats (especially those that contain Omega 3 Fatty Acids) – salmon, sardines, avocado, walnuts, chia seeds, dark green leafy vegetables, etc. </a:t>
            </a:r>
          </a:p>
          <a:p>
            <a:pPr lvl="1"/>
            <a:r>
              <a:rPr lang="en-CA" dirty="0"/>
              <a:t>You can supplement with fish oil (which contains Omega 3) or a seed oil (which contains Omega 3 and Omega 6 fats) </a:t>
            </a:r>
          </a:p>
          <a:p>
            <a:endParaRPr lang="en-CA" dirty="0"/>
          </a:p>
        </p:txBody>
      </p:sp>
    </p:spTree>
    <p:extLst>
      <p:ext uri="{BB962C8B-B14F-4D97-AF65-F5344CB8AC3E}">
        <p14:creationId xmlns:p14="http://schemas.microsoft.com/office/powerpoint/2010/main" val="1523021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6CDC26F-6320-40B5-8A89-4EC1E9ED7303}"/>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13362"/>
          <a:stretch/>
        </p:blipFill>
        <p:spPr>
          <a:xfrm>
            <a:off x="4269854" y="-1"/>
            <a:ext cx="7922146" cy="6858001"/>
          </a:xfrm>
          <a:custGeom>
            <a:avLst/>
            <a:gdLst>
              <a:gd name="connsiteX0" fmla="*/ 379987 w 7922146"/>
              <a:gd name="connsiteY0" fmla="*/ 0 h 6858001"/>
              <a:gd name="connsiteX1" fmla="*/ 5304971 w 7922146"/>
              <a:gd name="connsiteY1" fmla="*/ 0 h 6858001"/>
              <a:gd name="connsiteX2" fmla="*/ 7065281 w 7922146"/>
              <a:gd name="connsiteY2" fmla="*/ 0 h 6858001"/>
              <a:gd name="connsiteX3" fmla="*/ 7397540 w 7922146"/>
              <a:gd name="connsiteY3" fmla="*/ 0 h 6858001"/>
              <a:gd name="connsiteX4" fmla="*/ 7397540 w 7922146"/>
              <a:gd name="connsiteY4" fmla="*/ 1 h 6858001"/>
              <a:gd name="connsiteX5" fmla="*/ 7922146 w 7922146"/>
              <a:gd name="connsiteY5" fmla="*/ 1 h 6858001"/>
              <a:gd name="connsiteX6" fmla="*/ 7922146 w 7922146"/>
              <a:gd name="connsiteY6" fmla="*/ 6858001 h 6858001"/>
              <a:gd name="connsiteX7" fmla="*/ 7065281 w 7922146"/>
              <a:gd name="connsiteY7" fmla="*/ 6858001 h 6858001"/>
              <a:gd name="connsiteX8" fmla="*/ 7065281 w 7922146"/>
              <a:gd name="connsiteY8" fmla="*/ 6858000 h 6858001"/>
              <a:gd name="connsiteX9" fmla="*/ 5932989 w 7922146"/>
              <a:gd name="connsiteY9" fmla="*/ 6858000 h 6858001"/>
              <a:gd name="connsiteX10" fmla="*/ 5932989 w 7922146"/>
              <a:gd name="connsiteY10" fmla="*/ 6858001 h 6858001"/>
              <a:gd name="connsiteX11" fmla="*/ 27809 w 7922146"/>
              <a:gd name="connsiteY11" fmla="*/ 6858001 h 6858001"/>
              <a:gd name="connsiteX12" fmla="*/ 1803228 w 7922146"/>
              <a:gd name="connsiteY12" fmla="*/ 4521201 h 6858001"/>
              <a:gd name="connsiteX13" fmla="*/ 0 w 7922146"/>
              <a:gd name="connsiteY13" fmla="*/ 0 h 6858001"/>
              <a:gd name="connsiteX14" fmla="*/ 379987 w 7922146"/>
              <a:gd name="connsiteY14" fmla="*/ 0 h 6858001"/>
              <a:gd name="connsiteX15" fmla="*/ 0 w 7922146"/>
              <a:gd name="connsiteY15" fmla="*/ 407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3" name="Content Placeholder 2">
            <a:extLst>
              <a:ext uri="{FF2B5EF4-FFF2-40B4-BE49-F238E27FC236}">
                <a16:creationId xmlns:a16="http://schemas.microsoft.com/office/drawing/2014/main" id="{424463B1-1A7F-46DA-8C1C-53734DB6B247}"/>
              </a:ext>
            </a:extLst>
          </p:cNvPr>
          <p:cNvSpPr>
            <a:spLocks noGrp="1"/>
          </p:cNvSpPr>
          <p:nvPr>
            <p:ph idx="1"/>
          </p:nvPr>
        </p:nvSpPr>
        <p:spPr>
          <a:xfrm>
            <a:off x="485948" y="1652955"/>
            <a:ext cx="4327678" cy="4802258"/>
          </a:xfrm>
        </p:spPr>
        <p:txBody>
          <a:bodyPr>
            <a:normAutofit/>
          </a:bodyPr>
          <a:lstStyle/>
          <a:p>
            <a:r>
              <a:rPr lang="en-CA" dirty="0"/>
              <a:t>6. Eat foods that reflect the colour of the rainbow such as blueberries, pomegranates, yellow squash, red bell peppers, etc. They boost the antioxidant levels in your body and keep your brain healthy.</a:t>
            </a:r>
          </a:p>
          <a:p>
            <a:r>
              <a:rPr lang="en-CA" dirty="0"/>
              <a:t>7. Use different herbs and spices that can have healthy affects on the brain.</a:t>
            </a:r>
          </a:p>
          <a:p>
            <a:r>
              <a:rPr lang="en-CA" dirty="0"/>
              <a:t>8.Try to eliminate or reduce food additives, preservatives, artificial dyes and sweeteners.  </a:t>
            </a:r>
          </a:p>
          <a:p>
            <a:pPr marL="0" indent="0">
              <a:buNone/>
            </a:pPr>
            <a:endParaRPr lang="en-CA" dirty="0"/>
          </a:p>
        </p:txBody>
      </p:sp>
    </p:spTree>
    <p:extLst>
      <p:ext uri="{BB962C8B-B14F-4D97-AF65-F5344CB8AC3E}">
        <p14:creationId xmlns:p14="http://schemas.microsoft.com/office/powerpoint/2010/main" val="1349886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12E5D-053E-445B-B521-C1B7297E29B3}"/>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4C78F31A-AA52-4C7D-916E-EB881C96C25C}"/>
              </a:ext>
            </a:extLst>
          </p:cNvPr>
          <p:cNvSpPr>
            <a:spLocks noGrp="1"/>
          </p:cNvSpPr>
          <p:nvPr>
            <p:ph idx="1"/>
          </p:nvPr>
        </p:nvSpPr>
        <p:spPr/>
        <p:txBody>
          <a:bodyPr/>
          <a:lstStyle/>
          <a:p>
            <a:pPr marL="0" indent="0">
              <a:buNone/>
            </a:pPr>
            <a:r>
              <a:rPr lang="en-CA" dirty="0">
                <a:solidFill>
                  <a:schemeClr val="accent1"/>
                </a:solidFill>
              </a:rPr>
              <a:t>9. </a:t>
            </a:r>
            <a:r>
              <a:rPr lang="en-CA" dirty="0"/>
              <a:t>Be aware of possible food sensitivities/intolerances. Most common foods that may be a problem are: wheat, other gluten containing grains (barley, rye, spelt, etc.), dairy, soy, corn, eggs.</a:t>
            </a:r>
          </a:p>
        </p:txBody>
      </p:sp>
    </p:spTree>
    <p:extLst>
      <p:ext uri="{BB962C8B-B14F-4D97-AF65-F5344CB8AC3E}">
        <p14:creationId xmlns:p14="http://schemas.microsoft.com/office/powerpoint/2010/main" val="2635899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Healthy Snack Choices</a:t>
            </a:r>
          </a:p>
        </p:txBody>
      </p:sp>
      <p:sp>
        <p:nvSpPr>
          <p:cNvPr id="3" name="Content Placeholder 2"/>
          <p:cNvSpPr>
            <a:spLocks noGrp="1"/>
          </p:cNvSpPr>
          <p:nvPr>
            <p:ph idx="1"/>
          </p:nvPr>
        </p:nvSpPr>
        <p:spPr/>
        <p:txBody>
          <a:bodyPr/>
          <a:lstStyle/>
          <a:p>
            <a:r>
              <a:rPr lang="en-US" dirty="0"/>
              <a:t>Carrots &amp; celery with hummus</a:t>
            </a:r>
          </a:p>
          <a:p>
            <a:r>
              <a:rPr lang="en-US" dirty="0"/>
              <a:t>Fruit</a:t>
            </a:r>
          </a:p>
          <a:p>
            <a:r>
              <a:rPr lang="en-US" dirty="0"/>
              <a:t>Popcorn</a:t>
            </a:r>
          </a:p>
          <a:p>
            <a:r>
              <a:rPr lang="en-US" dirty="0"/>
              <a:t>Cheese &amp; whole grain crackers</a:t>
            </a:r>
          </a:p>
          <a:p>
            <a:r>
              <a:rPr lang="en-US" dirty="0"/>
              <a:t>Rice cakes with peanut butter</a:t>
            </a:r>
          </a:p>
          <a:p>
            <a:r>
              <a:rPr lang="en-US" dirty="0"/>
              <a:t>Trail mix</a:t>
            </a:r>
          </a:p>
          <a:p>
            <a:r>
              <a:rPr lang="en-US" dirty="0"/>
              <a:t>Smoothie</a:t>
            </a:r>
          </a:p>
          <a:p>
            <a:endParaRPr lang="en-US" dirty="0"/>
          </a:p>
        </p:txBody>
      </p:sp>
    </p:spTree>
    <p:extLst>
      <p:ext uri="{BB962C8B-B14F-4D97-AF65-F5344CB8AC3E}">
        <p14:creationId xmlns:p14="http://schemas.microsoft.com/office/powerpoint/2010/main" val="1844457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8CE27-9959-4806-A4B9-BCAA6DE3702A}"/>
              </a:ext>
            </a:extLst>
          </p:cNvPr>
          <p:cNvSpPr>
            <a:spLocks noGrp="1"/>
          </p:cNvSpPr>
          <p:nvPr>
            <p:ph type="title"/>
          </p:nvPr>
        </p:nvSpPr>
        <p:spPr/>
        <p:txBody>
          <a:bodyPr/>
          <a:lstStyle/>
          <a:p>
            <a:r>
              <a:rPr lang="en-CA" dirty="0"/>
              <a:t>Sleep Strategies that may be helpful: </a:t>
            </a:r>
          </a:p>
        </p:txBody>
      </p:sp>
      <p:sp>
        <p:nvSpPr>
          <p:cNvPr id="3" name="Content Placeholder 2">
            <a:extLst>
              <a:ext uri="{FF2B5EF4-FFF2-40B4-BE49-F238E27FC236}">
                <a16:creationId xmlns:a16="http://schemas.microsoft.com/office/drawing/2014/main" id="{96A8D201-C463-4081-AF1B-0CA37BF9D23D}"/>
              </a:ext>
            </a:extLst>
          </p:cNvPr>
          <p:cNvSpPr>
            <a:spLocks noGrp="1"/>
          </p:cNvSpPr>
          <p:nvPr>
            <p:ph idx="1"/>
          </p:nvPr>
        </p:nvSpPr>
        <p:spPr>
          <a:xfrm>
            <a:off x="677334" y="1745919"/>
            <a:ext cx="8596668" cy="3880773"/>
          </a:xfrm>
        </p:spPr>
        <p:txBody>
          <a:bodyPr>
            <a:normAutofit/>
          </a:bodyPr>
          <a:lstStyle/>
          <a:p>
            <a:r>
              <a:rPr lang="en-CA" dirty="0"/>
              <a:t>Creating a calm and structured bedtime routine.</a:t>
            </a:r>
          </a:p>
          <a:p>
            <a:pPr lvl="1"/>
            <a:r>
              <a:rPr lang="en-CA" dirty="0"/>
              <a:t>Shutting down electronics, T.V., video games, and other stimulating activities at least 1 hour before bed.</a:t>
            </a:r>
          </a:p>
          <a:p>
            <a:pPr lvl="1"/>
            <a:r>
              <a:rPr lang="en-CA" dirty="0"/>
              <a:t>the light emitted from electronics can delay the release of the sleep inducing hormone melatonin. Electronics also overstimulate the brain making it much more difficult to fall asleep. </a:t>
            </a:r>
          </a:p>
          <a:p>
            <a:pPr lvl="1"/>
            <a:r>
              <a:rPr lang="en-CA" dirty="0"/>
              <a:t>engaging in calming activities such as reading, mindfulness activities, deep breathing, relaxing music, etc. </a:t>
            </a:r>
          </a:p>
          <a:p>
            <a:r>
              <a:rPr lang="en-CA" dirty="0"/>
              <a:t>Start a bedtime routine 30-60 minutes before bed</a:t>
            </a:r>
          </a:p>
          <a:p>
            <a:r>
              <a:rPr lang="en-CA" dirty="0"/>
              <a:t>Set up a realistic time for bed and stick to that schedule.</a:t>
            </a:r>
          </a:p>
          <a:p>
            <a:r>
              <a:rPr lang="en-CA" dirty="0"/>
              <a:t>Pay attention to the room environment i.e. dark, quiet, cool, white noise etc.</a:t>
            </a:r>
          </a:p>
          <a:p>
            <a:pPr marL="0" indent="0">
              <a:buNone/>
            </a:pPr>
            <a:endParaRPr lang="en-CA" dirty="0"/>
          </a:p>
        </p:txBody>
      </p:sp>
    </p:spTree>
    <p:extLst>
      <p:ext uri="{BB962C8B-B14F-4D97-AF65-F5344CB8AC3E}">
        <p14:creationId xmlns:p14="http://schemas.microsoft.com/office/powerpoint/2010/main" val="3708606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FCCC41-8F6E-47D3-933A-884EBDFC9DCE}"/>
              </a:ext>
            </a:extLst>
          </p:cNvPr>
          <p:cNvSpPr>
            <a:spLocks noGrp="1"/>
          </p:cNvSpPr>
          <p:nvPr>
            <p:ph idx="1"/>
          </p:nvPr>
        </p:nvSpPr>
        <p:spPr>
          <a:xfrm>
            <a:off x="630441" y="1339974"/>
            <a:ext cx="8596668" cy="3880773"/>
          </a:xfrm>
        </p:spPr>
        <p:txBody>
          <a:bodyPr/>
          <a:lstStyle/>
          <a:p>
            <a:r>
              <a:rPr lang="en-CA" dirty="0"/>
              <a:t>Get plenty of exercise</a:t>
            </a:r>
          </a:p>
          <a:p>
            <a:r>
              <a:rPr lang="en-CA" dirty="0"/>
              <a:t>Monitor eating times – sometimes eating heavily too close to bedtime can inhibit a good nights sleep. Also, sugary snacks can negatively impact sleep.</a:t>
            </a:r>
          </a:p>
        </p:txBody>
      </p:sp>
      <p:pic>
        <p:nvPicPr>
          <p:cNvPr id="5" name="Picture 4" descr="A close up of a logo&#10;&#10;Description generated with very high confidence">
            <a:extLst>
              <a:ext uri="{FF2B5EF4-FFF2-40B4-BE49-F238E27FC236}">
                <a16:creationId xmlns:a16="http://schemas.microsoft.com/office/drawing/2014/main" id="{790F7A7C-9B3B-4C8F-801F-A117AEB2A80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876803" y="4161204"/>
            <a:ext cx="2833762" cy="2696796"/>
          </a:xfrm>
          <a:prstGeom prst="rect">
            <a:avLst/>
          </a:prstGeom>
        </p:spPr>
      </p:pic>
    </p:spTree>
    <p:extLst>
      <p:ext uri="{BB962C8B-B14F-4D97-AF65-F5344CB8AC3E}">
        <p14:creationId xmlns:p14="http://schemas.microsoft.com/office/powerpoint/2010/main" val="3131258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 Choose Recipes</a:t>
            </a:r>
          </a:p>
        </p:txBody>
      </p:sp>
      <p:sp>
        <p:nvSpPr>
          <p:cNvPr id="3" name="Content Placeholder 2"/>
          <p:cNvSpPr>
            <a:spLocks noGrp="1"/>
          </p:cNvSpPr>
          <p:nvPr>
            <p:ph idx="1"/>
          </p:nvPr>
        </p:nvSpPr>
        <p:spPr/>
        <p:txBody>
          <a:bodyPr>
            <a:normAutofit fontScale="92500" lnSpcReduction="20000"/>
          </a:bodyPr>
          <a:lstStyle/>
          <a:p>
            <a:r>
              <a:rPr lang="en-US" sz="2400" dirty="0"/>
              <a:t>Choose 4/5 recipes that meet the following criteria:</a:t>
            </a:r>
          </a:p>
          <a:p>
            <a:endParaRPr lang="en-US" sz="2400" dirty="0"/>
          </a:p>
          <a:p>
            <a:pPr marL="0" indent="0">
              <a:buNone/>
            </a:pPr>
            <a:endParaRPr lang="en-US" sz="2400" dirty="0"/>
          </a:p>
          <a:p>
            <a:r>
              <a:rPr lang="en-US" dirty="0"/>
              <a:t>Nutritious </a:t>
            </a:r>
          </a:p>
          <a:p>
            <a:r>
              <a:rPr lang="en-US" dirty="0"/>
              <a:t>Can accommodate any allergies \ intolerances (within the group)</a:t>
            </a:r>
          </a:p>
          <a:p>
            <a:r>
              <a:rPr lang="en-US" dirty="0"/>
              <a:t>Feed 10 people</a:t>
            </a:r>
          </a:p>
          <a:p>
            <a:r>
              <a:rPr lang="en-US" dirty="0"/>
              <a:t>Can be prepared in 90 minutes</a:t>
            </a:r>
          </a:p>
          <a:p>
            <a:r>
              <a:rPr lang="en-US" dirty="0"/>
              <a:t>Fit within the budget</a:t>
            </a:r>
          </a:p>
          <a:p>
            <a:endParaRPr lang="en-US" dirty="0"/>
          </a:p>
          <a:p>
            <a:endParaRPr lang="en-US" dirty="0"/>
          </a:p>
          <a:p>
            <a:pPr marL="0" indent="0">
              <a:buNone/>
            </a:pPr>
            <a:r>
              <a:rPr lang="en-US" dirty="0"/>
              <a:t> </a:t>
            </a:r>
          </a:p>
        </p:txBody>
      </p:sp>
    </p:spTree>
    <p:extLst>
      <p:ext uri="{BB962C8B-B14F-4D97-AF65-F5344CB8AC3E}">
        <p14:creationId xmlns:p14="http://schemas.microsoft.com/office/powerpoint/2010/main" val="3506253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800" dirty="0"/>
              <a:t>When it comes to nutrition, the habits we develop as young people will likely stay with us throughout our lives. Even small changes we make to our eating and drinking habits can have a huge impact on our health and the way we feel now and in the long-run.</a:t>
            </a:r>
          </a:p>
        </p:txBody>
      </p:sp>
    </p:spTree>
    <p:extLst>
      <p:ext uri="{BB962C8B-B14F-4D97-AF65-F5344CB8AC3E}">
        <p14:creationId xmlns:p14="http://schemas.microsoft.com/office/powerpoint/2010/main" val="2437786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a:t>
            </a:r>
          </a:p>
        </p:txBody>
      </p:sp>
      <p:sp>
        <p:nvSpPr>
          <p:cNvPr id="3" name="Content Placeholder 2"/>
          <p:cNvSpPr>
            <a:spLocks noGrp="1"/>
          </p:cNvSpPr>
          <p:nvPr>
            <p:ph idx="1"/>
          </p:nvPr>
        </p:nvSpPr>
        <p:spPr/>
        <p:txBody>
          <a:bodyPr/>
          <a:lstStyle/>
          <a:p>
            <a:r>
              <a:rPr lang="en-US" sz="2800" dirty="0"/>
              <a:t>What did you eat / drink in the past 2 days?</a:t>
            </a:r>
          </a:p>
          <a:p>
            <a:r>
              <a:rPr lang="en-US" sz="2800" dirty="0"/>
              <a:t>Breakfast x2</a:t>
            </a:r>
          </a:p>
          <a:p>
            <a:r>
              <a:rPr lang="en-US" sz="2800" dirty="0"/>
              <a:t>Lunch x2</a:t>
            </a:r>
          </a:p>
          <a:p>
            <a:r>
              <a:rPr lang="en-US" sz="2800" dirty="0"/>
              <a:t>Supper x2</a:t>
            </a:r>
          </a:p>
          <a:p>
            <a:r>
              <a:rPr lang="en-US" sz="2800" dirty="0"/>
              <a:t>Snacks</a:t>
            </a:r>
          </a:p>
          <a:p>
            <a:r>
              <a:rPr lang="en-US" sz="2800" dirty="0"/>
              <a:t>Beverages</a:t>
            </a:r>
          </a:p>
          <a:p>
            <a:pPr marL="0" indent="0">
              <a:buNone/>
            </a:pPr>
            <a:endParaRPr lang="en-US" dirty="0"/>
          </a:p>
        </p:txBody>
      </p:sp>
    </p:spTree>
    <p:extLst>
      <p:ext uri="{BB962C8B-B14F-4D97-AF65-F5344CB8AC3E}">
        <p14:creationId xmlns:p14="http://schemas.microsoft.com/office/powerpoint/2010/main" val="597751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Skipping Meals</a:t>
            </a:r>
            <a:br>
              <a:rPr lang="en-US" dirty="0"/>
            </a:br>
            <a:endParaRPr lang="en-US" dirty="0"/>
          </a:p>
        </p:txBody>
      </p:sp>
      <p:sp>
        <p:nvSpPr>
          <p:cNvPr id="3" name="Content Placeholder 2"/>
          <p:cNvSpPr>
            <a:spLocks noGrp="1"/>
          </p:cNvSpPr>
          <p:nvPr>
            <p:ph idx="1"/>
          </p:nvPr>
        </p:nvSpPr>
        <p:spPr/>
        <p:txBody>
          <a:bodyPr/>
          <a:lstStyle/>
          <a:p>
            <a:r>
              <a:rPr lang="en-US" dirty="0"/>
              <a:t>Breakfast</a:t>
            </a:r>
          </a:p>
          <a:p>
            <a:pPr marL="0" indent="0">
              <a:buNone/>
            </a:pPr>
            <a:r>
              <a:rPr lang="en-US" dirty="0"/>
              <a:t>      * leads to overeating later in the day</a:t>
            </a:r>
          </a:p>
          <a:p>
            <a:pPr marL="0" indent="0">
              <a:buNone/>
            </a:pPr>
            <a:r>
              <a:rPr lang="en-US" dirty="0"/>
              <a:t>	* lowers energy</a:t>
            </a:r>
          </a:p>
          <a:p>
            <a:pPr marL="0" indent="0">
              <a:buNone/>
            </a:pPr>
            <a:r>
              <a:rPr lang="en-US" dirty="0"/>
              <a:t>	* causes tiredness and distractibility</a:t>
            </a:r>
          </a:p>
          <a:p>
            <a:pPr marL="0" indent="0">
              <a:buNone/>
            </a:pPr>
            <a:r>
              <a:rPr lang="en-US" dirty="0"/>
              <a:t>	</a:t>
            </a:r>
          </a:p>
          <a:p>
            <a:pPr>
              <a:buFont typeface="Arial" panose="020B0604020202020204" pitchFamily="34" charset="0"/>
              <a:buChar char="•"/>
            </a:pPr>
            <a:r>
              <a:rPr lang="en-US" dirty="0"/>
              <a:t>Lunch</a:t>
            </a:r>
          </a:p>
          <a:p>
            <a:pPr marL="0" indent="0">
              <a:buNone/>
            </a:pPr>
            <a:r>
              <a:rPr lang="en-US" dirty="0"/>
              <a:t>	* may cause headaches, tiredness and overeating later in the day</a:t>
            </a:r>
          </a:p>
          <a:p>
            <a:pPr marL="0" indent="0">
              <a:buNone/>
            </a:pPr>
            <a:r>
              <a:rPr lang="en-US" dirty="0"/>
              <a:t>	* craving for junk food</a:t>
            </a:r>
          </a:p>
        </p:txBody>
      </p:sp>
    </p:spTree>
    <p:extLst>
      <p:ext uri="{BB962C8B-B14F-4D97-AF65-F5344CB8AC3E}">
        <p14:creationId xmlns:p14="http://schemas.microsoft.com/office/powerpoint/2010/main" val="3911947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Three Main Nutrients</a:t>
            </a:r>
          </a:p>
        </p:txBody>
      </p:sp>
      <p:sp>
        <p:nvSpPr>
          <p:cNvPr id="3" name="Content Placeholder 2"/>
          <p:cNvSpPr>
            <a:spLocks noGrp="1"/>
          </p:cNvSpPr>
          <p:nvPr>
            <p:ph idx="1"/>
          </p:nvPr>
        </p:nvSpPr>
        <p:spPr/>
        <p:txBody>
          <a:bodyPr/>
          <a:lstStyle/>
          <a:p>
            <a:r>
              <a:rPr lang="en-US" sz="3600" dirty="0"/>
              <a:t>Carbohydrates</a:t>
            </a:r>
          </a:p>
          <a:p>
            <a:endParaRPr lang="en-US" sz="3600" dirty="0"/>
          </a:p>
          <a:p>
            <a:r>
              <a:rPr lang="en-US" sz="3600" dirty="0"/>
              <a:t>Proteins</a:t>
            </a:r>
          </a:p>
          <a:p>
            <a:endParaRPr lang="en-US" sz="3600" dirty="0"/>
          </a:p>
          <a:p>
            <a:r>
              <a:rPr lang="en-US" sz="3600" dirty="0"/>
              <a:t>Healthy Fats</a:t>
            </a:r>
          </a:p>
          <a:p>
            <a:endParaRPr lang="en-US" dirty="0"/>
          </a:p>
          <a:p>
            <a:pPr marL="0" indent="0">
              <a:buNone/>
            </a:pPr>
            <a:endParaRPr lang="en-US" dirty="0"/>
          </a:p>
        </p:txBody>
      </p:sp>
    </p:spTree>
    <p:extLst>
      <p:ext uri="{BB962C8B-B14F-4D97-AF65-F5344CB8AC3E}">
        <p14:creationId xmlns:p14="http://schemas.microsoft.com/office/powerpoint/2010/main" val="4092489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Carbohydrates</a:t>
            </a:r>
          </a:p>
        </p:txBody>
      </p:sp>
      <p:sp>
        <p:nvSpPr>
          <p:cNvPr id="3" name="Content Placeholder 2"/>
          <p:cNvSpPr>
            <a:spLocks noGrp="1"/>
          </p:cNvSpPr>
          <p:nvPr>
            <p:ph idx="1"/>
          </p:nvPr>
        </p:nvSpPr>
        <p:spPr/>
        <p:txBody>
          <a:bodyPr>
            <a:normAutofit/>
          </a:bodyPr>
          <a:lstStyle/>
          <a:p>
            <a:r>
              <a:rPr lang="en-US" sz="2800" dirty="0"/>
              <a:t>Provide fuel for our brains and muscles </a:t>
            </a:r>
          </a:p>
          <a:p>
            <a:r>
              <a:rPr lang="en-US" sz="2800" dirty="0"/>
              <a:t>Contain important vitamins, minerals, fiber, antioxidants, and phytochemicals which help prevent disease</a:t>
            </a:r>
          </a:p>
          <a:p>
            <a:r>
              <a:rPr lang="en-US" sz="2800" dirty="0"/>
              <a:t>Fruits , vegetables, whole grains</a:t>
            </a:r>
          </a:p>
        </p:txBody>
      </p:sp>
    </p:spTree>
    <p:extLst>
      <p:ext uri="{BB962C8B-B14F-4D97-AF65-F5344CB8AC3E}">
        <p14:creationId xmlns:p14="http://schemas.microsoft.com/office/powerpoint/2010/main" val="2794732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Proteins</a:t>
            </a:r>
          </a:p>
        </p:txBody>
      </p:sp>
      <p:sp>
        <p:nvSpPr>
          <p:cNvPr id="3" name="Content Placeholder 2"/>
          <p:cNvSpPr>
            <a:spLocks noGrp="1"/>
          </p:cNvSpPr>
          <p:nvPr>
            <p:ph idx="1"/>
          </p:nvPr>
        </p:nvSpPr>
        <p:spPr/>
        <p:txBody>
          <a:bodyPr>
            <a:normAutofit/>
          </a:bodyPr>
          <a:lstStyle/>
          <a:p>
            <a:r>
              <a:rPr lang="en-US" sz="2800" dirty="0"/>
              <a:t>Provides building blocks for bones, muscles, cartilage, skin and blood</a:t>
            </a:r>
          </a:p>
          <a:p>
            <a:r>
              <a:rPr lang="en-US" sz="2800" dirty="0"/>
              <a:t>Are used to make important enzymes, hormones and vitamins</a:t>
            </a:r>
          </a:p>
          <a:p>
            <a:r>
              <a:rPr lang="en-US" sz="2800" dirty="0"/>
              <a:t>Helps normalize blood sugars, makes us feel alert and provides a feeling of fullness</a:t>
            </a:r>
          </a:p>
          <a:p>
            <a:r>
              <a:rPr lang="en-US" sz="2800" dirty="0"/>
              <a:t>Meat, beans, soy products, nuts, dairy products</a:t>
            </a:r>
          </a:p>
        </p:txBody>
      </p:sp>
    </p:spTree>
    <p:extLst>
      <p:ext uri="{BB962C8B-B14F-4D97-AF65-F5344CB8AC3E}">
        <p14:creationId xmlns:p14="http://schemas.microsoft.com/office/powerpoint/2010/main" val="97657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Healthy Fats</a:t>
            </a:r>
          </a:p>
        </p:txBody>
      </p:sp>
      <p:sp>
        <p:nvSpPr>
          <p:cNvPr id="3" name="Content Placeholder 2"/>
          <p:cNvSpPr>
            <a:spLocks noGrp="1"/>
          </p:cNvSpPr>
          <p:nvPr>
            <p:ph idx="1"/>
          </p:nvPr>
        </p:nvSpPr>
        <p:spPr/>
        <p:txBody>
          <a:bodyPr/>
          <a:lstStyle/>
          <a:p>
            <a:r>
              <a:rPr lang="en-US" dirty="0"/>
              <a:t>Provide energy and essential fatty acids which help keep our skin healthy, help absorb certain vitamins, and play a key role in brain development</a:t>
            </a:r>
          </a:p>
          <a:p>
            <a:r>
              <a:rPr lang="en-US" dirty="0"/>
              <a:t>Consume monounsaturated and polyunsaturated fats and omega-3 fatty acids (avocados, olives, nuts, fish and “healthy oils”</a:t>
            </a:r>
          </a:p>
          <a:p>
            <a:r>
              <a:rPr lang="en-US" dirty="0"/>
              <a:t>May reduce heart disease and lower blood pressure</a:t>
            </a:r>
          </a:p>
          <a:p>
            <a:r>
              <a:rPr lang="en-US" dirty="0"/>
              <a:t>Avoid trans fats, saturated fats and hydrogenated fats</a:t>
            </a:r>
          </a:p>
        </p:txBody>
      </p:sp>
    </p:spTree>
    <p:extLst>
      <p:ext uri="{BB962C8B-B14F-4D97-AF65-F5344CB8AC3E}">
        <p14:creationId xmlns:p14="http://schemas.microsoft.com/office/powerpoint/2010/main" val="356509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–Reading Food Labels</a:t>
            </a:r>
          </a:p>
        </p:txBody>
      </p:sp>
      <p:sp>
        <p:nvSpPr>
          <p:cNvPr id="3" name="Content Placeholder 2"/>
          <p:cNvSpPr>
            <a:spLocks noGrp="1"/>
          </p:cNvSpPr>
          <p:nvPr>
            <p:ph idx="1"/>
          </p:nvPr>
        </p:nvSpPr>
        <p:spPr/>
        <p:txBody>
          <a:bodyPr>
            <a:normAutofit lnSpcReduction="10000"/>
          </a:bodyPr>
          <a:lstStyle/>
          <a:p>
            <a:r>
              <a:rPr lang="en-US" dirty="0"/>
              <a:t>Serving size</a:t>
            </a:r>
          </a:p>
          <a:p>
            <a:r>
              <a:rPr lang="en-US" dirty="0"/>
              <a:t># of Calories per serving</a:t>
            </a:r>
          </a:p>
          <a:p>
            <a:r>
              <a:rPr lang="en-US" dirty="0"/>
              <a:t>Look for ingredients you are trying to avoid – saturated fats, trans fats, cholesterol &amp; sodium &amp; the % of daily value</a:t>
            </a:r>
          </a:p>
          <a:p>
            <a:r>
              <a:rPr lang="en-US" dirty="0"/>
              <a:t>Look for ingredients you want &amp; the % of daily value</a:t>
            </a:r>
          </a:p>
          <a:p>
            <a:r>
              <a:rPr lang="en-US" dirty="0"/>
              <a:t>Labels often include – carbohydrates, fiber, total fat, cholesterol, sodium, vitamins &amp; minerals</a:t>
            </a:r>
          </a:p>
          <a:p>
            <a:r>
              <a:rPr lang="en-US" dirty="0"/>
              <a:t>Ingredients –list from highest to lowest</a:t>
            </a:r>
          </a:p>
          <a:p>
            <a:r>
              <a:rPr lang="en-US" dirty="0"/>
              <a:t>Sugar and sodium may be listed multiple times with different names</a:t>
            </a:r>
          </a:p>
          <a:p>
            <a:r>
              <a:rPr lang="en-US" dirty="0"/>
              <a:t> IF YOU DON’T RECOGINIZE THE INGREDIENT AS A FOOD – IT PROBABLY ISNT SOMETHING YOU SHOULD EAT A LOT OF</a:t>
            </a:r>
          </a:p>
          <a:p>
            <a:endParaRPr lang="en-US" dirty="0"/>
          </a:p>
          <a:p>
            <a:endParaRPr lang="en-US" dirty="0"/>
          </a:p>
        </p:txBody>
      </p:sp>
    </p:spTree>
    <p:extLst>
      <p:ext uri="{BB962C8B-B14F-4D97-AF65-F5344CB8AC3E}">
        <p14:creationId xmlns:p14="http://schemas.microsoft.com/office/powerpoint/2010/main" val="328141743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1609</TotalTime>
  <Words>1088</Words>
  <Application>Microsoft Office PowerPoint</Application>
  <PresentationFormat>Widescreen</PresentationFormat>
  <Paragraphs>103</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Trebuchet MS</vt:lpstr>
      <vt:lpstr>Wingdings 3</vt:lpstr>
      <vt:lpstr>Facet</vt:lpstr>
      <vt:lpstr>Healthy Eating</vt:lpstr>
      <vt:lpstr>PowerPoint Presentation</vt:lpstr>
      <vt:lpstr>Activity</vt:lpstr>
      <vt:lpstr>Skipping Meals </vt:lpstr>
      <vt:lpstr>Three Main Nutrients</vt:lpstr>
      <vt:lpstr>Carbohydrates</vt:lpstr>
      <vt:lpstr>Proteins</vt:lpstr>
      <vt:lpstr>Healthy Fats</vt:lpstr>
      <vt:lpstr>Activity –Reading Food Labels</vt:lpstr>
      <vt:lpstr>Tips for Eating More Fruits &amp; Vegetables</vt:lpstr>
      <vt:lpstr>The Benefits of a Brain Healthy Diet</vt:lpstr>
      <vt:lpstr>9 Foods to Eat (and avoid) For Brain Healthy Eating     </vt:lpstr>
      <vt:lpstr>PowerPoint Presentation</vt:lpstr>
      <vt:lpstr>PowerPoint Presentation</vt:lpstr>
      <vt:lpstr>PowerPoint Presentation</vt:lpstr>
      <vt:lpstr>Healthy Snack Choices</vt:lpstr>
      <vt:lpstr>Sleep Strategies that may be helpful: </vt:lpstr>
      <vt:lpstr>PowerPoint Presentation</vt:lpstr>
      <vt:lpstr>Activity – Choose Recipes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6</dc:title>
  <dc:creator>Natalie McLean</dc:creator>
  <cp:lastModifiedBy>Teacher</cp:lastModifiedBy>
  <cp:revision>23</cp:revision>
  <dcterms:created xsi:type="dcterms:W3CDTF">2018-06-01T15:26:37Z</dcterms:created>
  <dcterms:modified xsi:type="dcterms:W3CDTF">2018-08-09T14:18:44Z</dcterms:modified>
</cp:coreProperties>
</file>